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273" r:id="rId4"/>
    <p:sldId id="274" r:id="rId5"/>
    <p:sldId id="286" r:id="rId6"/>
    <p:sldId id="288" r:id="rId7"/>
    <p:sldId id="287" r:id="rId8"/>
    <p:sldId id="290" r:id="rId9"/>
    <p:sldId id="289" r:id="rId10"/>
    <p:sldId id="278" r:id="rId11"/>
    <p:sldId id="277" r:id="rId12"/>
    <p:sldId id="291" r:id="rId13"/>
    <p:sldId id="310" r:id="rId14"/>
    <p:sldId id="276" r:id="rId15"/>
    <p:sldId id="298" r:id="rId16"/>
    <p:sldId id="292" r:id="rId17"/>
    <p:sldId id="297" r:id="rId18"/>
    <p:sldId id="293" r:id="rId19"/>
    <p:sldId id="294" r:id="rId20"/>
    <p:sldId id="295" r:id="rId21"/>
    <p:sldId id="296" r:id="rId22"/>
    <p:sldId id="309" r:id="rId23"/>
    <p:sldId id="275" r:id="rId24"/>
    <p:sldId id="285" r:id="rId25"/>
    <p:sldId id="308" r:id="rId26"/>
    <p:sldId id="301" r:id="rId27"/>
    <p:sldId id="302" r:id="rId28"/>
    <p:sldId id="303" r:id="rId29"/>
    <p:sldId id="300" r:id="rId30"/>
    <p:sldId id="305" r:id="rId31"/>
    <p:sldId id="306" r:id="rId32"/>
    <p:sldId id="307" r:id="rId33"/>
    <p:sldId id="279" r:id="rId34"/>
    <p:sldId id="283" r:id="rId35"/>
    <p:sldId id="280" r:id="rId36"/>
    <p:sldId id="282" r:id="rId37"/>
    <p:sldId id="284" r:id="rId38"/>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FF00FF"/>
    <a:srgbClr val="0C0F15"/>
    <a:srgbClr val="FFF2CC"/>
    <a:srgbClr val="FF66FF"/>
    <a:srgbClr val="FFFF99"/>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27FB32-258B-4C78-B5E7-8320D9BA0A9E}" v="316" dt="2023-08-13T16:18:12.6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857" autoAdjust="0"/>
  </p:normalViewPr>
  <p:slideViewPr>
    <p:cSldViewPr snapToGrid="0">
      <p:cViewPr varScale="1">
        <p:scale>
          <a:sx n="99" d="100"/>
          <a:sy n="99" d="100"/>
        </p:scale>
        <p:origin x="94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FB9D0-E642-430E-ACCB-ECB573D5210F}" type="datetimeFigureOut">
              <a:rPr lang="en-US" smtClean="0"/>
              <a:t>8/17/2023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21E4C-24C5-451B-BCDF-8850DEC7143D}" type="slidenum">
              <a:rPr lang="en-US" smtClean="0"/>
              <a:t>‹#›</a:t>
            </a:fld>
            <a:endParaRPr lang="en-US"/>
          </a:p>
        </p:txBody>
      </p:sp>
    </p:spTree>
    <p:extLst>
      <p:ext uri="{BB962C8B-B14F-4D97-AF65-F5344CB8AC3E}">
        <p14:creationId xmlns:p14="http://schemas.microsoft.com/office/powerpoint/2010/main" val="399288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solidFill>
                  <a:srgbClr val="FF0000"/>
                </a:solidFill>
              </a:rPr>
              <a:t>HDFS:Hadoop</a:t>
            </a:r>
            <a:r>
              <a:rPr lang="es-ES" dirty="0">
                <a:solidFill>
                  <a:srgbClr val="FF0000"/>
                </a:solidFill>
              </a:rPr>
              <a:t> </a:t>
            </a:r>
            <a:r>
              <a:rPr lang="es-ES" dirty="0" err="1">
                <a:solidFill>
                  <a:srgbClr val="FF0000"/>
                </a:solidFill>
              </a:rPr>
              <a:t>Distributed</a:t>
            </a:r>
            <a:r>
              <a:rPr lang="es-ES" dirty="0">
                <a:solidFill>
                  <a:srgbClr val="FF0000"/>
                </a:solidFill>
              </a:rPr>
              <a:t> File </a:t>
            </a:r>
            <a:r>
              <a:rPr lang="es-ES" dirty="0" err="1">
                <a:solidFill>
                  <a:srgbClr val="FF0000"/>
                </a:solidFill>
              </a:rPr>
              <a:t>System</a:t>
            </a:r>
            <a:endParaRPr lang="es-ES" dirty="0">
              <a:solidFill>
                <a:srgbClr val="FF0000"/>
              </a:solidFill>
            </a:endParaRPr>
          </a:p>
          <a:p>
            <a:r>
              <a:rPr lang="es-ES" dirty="0" err="1">
                <a:solidFill>
                  <a:srgbClr val="FF0000"/>
                </a:solidFill>
              </a:rPr>
              <a:t>Spark</a:t>
            </a:r>
            <a:r>
              <a:rPr lang="es-ES" dirty="0">
                <a:solidFill>
                  <a:srgbClr val="FF0000"/>
                </a:solidFill>
              </a:rPr>
              <a:t>: tiene su propia </a:t>
            </a:r>
            <a:r>
              <a:rPr lang="es-ES" dirty="0" err="1">
                <a:solidFill>
                  <a:srgbClr val="FF0000"/>
                </a:solidFill>
              </a:rPr>
              <a:t>librearia</a:t>
            </a:r>
            <a:r>
              <a:rPr lang="es-ES" dirty="0">
                <a:solidFill>
                  <a:srgbClr val="FF0000"/>
                </a:solidFill>
              </a:rPr>
              <a:t> de ML, </a:t>
            </a:r>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7</a:t>
            </a:fld>
            <a:endParaRPr lang="en-US"/>
          </a:p>
        </p:txBody>
      </p:sp>
    </p:spTree>
    <p:extLst>
      <p:ext uri="{BB962C8B-B14F-4D97-AF65-F5344CB8AC3E}">
        <p14:creationId xmlns:p14="http://schemas.microsoft.com/office/powerpoint/2010/main" val="427395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solidFill>
                  <a:srgbClr val="FF0000"/>
                </a:solidFill>
              </a:rPr>
              <a:t>HDFS:Hadoop</a:t>
            </a:r>
            <a:r>
              <a:rPr lang="es-ES" dirty="0">
                <a:solidFill>
                  <a:srgbClr val="FF0000"/>
                </a:solidFill>
              </a:rPr>
              <a:t> </a:t>
            </a:r>
            <a:r>
              <a:rPr lang="es-ES" dirty="0" err="1">
                <a:solidFill>
                  <a:srgbClr val="FF0000"/>
                </a:solidFill>
              </a:rPr>
              <a:t>Distributed</a:t>
            </a:r>
            <a:r>
              <a:rPr lang="es-ES" dirty="0">
                <a:solidFill>
                  <a:srgbClr val="FF0000"/>
                </a:solidFill>
              </a:rPr>
              <a:t> File </a:t>
            </a:r>
            <a:r>
              <a:rPr lang="es-ES" dirty="0" err="1">
                <a:solidFill>
                  <a:srgbClr val="FF0000"/>
                </a:solidFill>
              </a:rPr>
              <a:t>System</a:t>
            </a:r>
            <a:endParaRPr lang="es-ES" dirty="0">
              <a:solidFill>
                <a:srgbClr val="FF0000"/>
              </a:solidFill>
            </a:endParaRPr>
          </a:p>
          <a:p>
            <a:r>
              <a:rPr lang="es-ES" dirty="0" err="1">
                <a:solidFill>
                  <a:srgbClr val="FF0000"/>
                </a:solidFill>
              </a:rPr>
              <a:t>Spark</a:t>
            </a:r>
            <a:r>
              <a:rPr lang="es-ES" dirty="0">
                <a:solidFill>
                  <a:srgbClr val="FF0000"/>
                </a:solidFill>
              </a:rPr>
              <a:t>: tiene su propia </a:t>
            </a:r>
            <a:r>
              <a:rPr lang="es-ES" dirty="0" err="1">
                <a:solidFill>
                  <a:srgbClr val="FF0000"/>
                </a:solidFill>
              </a:rPr>
              <a:t>librearia</a:t>
            </a:r>
            <a:r>
              <a:rPr lang="es-ES" dirty="0">
                <a:solidFill>
                  <a:srgbClr val="FF0000"/>
                </a:solidFill>
              </a:rPr>
              <a:t> de ML (</a:t>
            </a:r>
            <a:r>
              <a:rPr lang="es-ES" dirty="0" err="1">
                <a:solidFill>
                  <a:srgbClr val="FF0000"/>
                </a:solidFill>
              </a:rPr>
              <a:t>Mllib</a:t>
            </a:r>
            <a:r>
              <a:rPr lang="es-ES" dirty="0">
                <a:solidFill>
                  <a:srgbClr val="FF0000"/>
                </a:solidFill>
              </a:rPr>
              <a:t>), Java, Python  </a:t>
            </a:r>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8</a:t>
            </a:fld>
            <a:endParaRPr lang="en-US"/>
          </a:p>
        </p:txBody>
      </p:sp>
    </p:spTree>
    <p:extLst>
      <p:ext uri="{BB962C8B-B14F-4D97-AF65-F5344CB8AC3E}">
        <p14:creationId xmlns:p14="http://schemas.microsoft.com/office/powerpoint/2010/main" val="3259358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solidFill>
                  <a:srgbClr val="FF0000"/>
                </a:solidFill>
              </a:rPr>
              <a:t>HDFS:Hadoop</a:t>
            </a:r>
            <a:r>
              <a:rPr lang="es-ES" dirty="0">
                <a:solidFill>
                  <a:srgbClr val="FF0000"/>
                </a:solidFill>
              </a:rPr>
              <a:t> </a:t>
            </a:r>
            <a:r>
              <a:rPr lang="es-ES" dirty="0" err="1">
                <a:solidFill>
                  <a:srgbClr val="FF0000"/>
                </a:solidFill>
              </a:rPr>
              <a:t>Distributed</a:t>
            </a:r>
            <a:r>
              <a:rPr lang="es-ES" dirty="0">
                <a:solidFill>
                  <a:srgbClr val="FF0000"/>
                </a:solidFill>
              </a:rPr>
              <a:t> File </a:t>
            </a:r>
            <a:r>
              <a:rPr lang="es-ES" dirty="0" err="1">
                <a:solidFill>
                  <a:srgbClr val="FF0000"/>
                </a:solidFill>
              </a:rPr>
              <a:t>System</a:t>
            </a:r>
            <a:endParaRPr lang="es-ES" dirty="0">
              <a:solidFill>
                <a:srgbClr val="FF0000"/>
              </a:solidFill>
            </a:endParaRPr>
          </a:p>
          <a:p>
            <a:r>
              <a:rPr lang="es-ES" dirty="0" err="1">
                <a:solidFill>
                  <a:srgbClr val="FF0000"/>
                </a:solidFill>
              </a:rPr>
              <a:t>Spark</a:t>
            </a:r>
            <a:r>
              <a:rPr lang="es-ES" dirty="0">
                <a:solidFill>
                  <a:srgbClr val="FF0000"/>
                </a:solidFill>
              </a:rPr>
              <a:t>: tiene su propia </a:t>
            </a:r>
            <a:r>
              <a:rPr lang="es-ES" dirty="0" err="1">
                <a:solidFill>
                  <a:srgbClr val="FF0000"/>
                </a:solidFill>
              </a:rPr>
              <a:t>librearia</a:t>
            </a:r>
            <a:r>
              <a:rPr lang="es-ES" dirty="0">
                <a:solidFill>
                  <a:srgbClr val="FF0000"/>
                </a:solidFill>
              </a:rPr>
              <a:t> de ML (</a:t>
            </a:r>
            <a:r>
              <a:rPr lang="es-ES" dirty="0" err="1">
                <a:solidFill>
                  <a:srgbClr val="FF0000"/>
                </a:solidFill>
              </a:rPr>
              <a:t>Mllib</a:t>
            </a:r>
            <a:r>
              <a:rPr lang="es-ES" dirty="0">
                <a:solidFill>
                  <a:srgbClr val="FF0000"/>
                </a:solidFill>
              </a:rPr>
              <a:t>), Java, Python  </a:t>
            </a:r>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9</a:t>
            </a:fld>
            <a:endParaRPr lang="en-US"/>
          </a:p>
        </p:txBody>
      </p:sp>
    </p:spTree>
    <p:extLst>
      <p:ext uri="{BB962C8B-B14F-4D97-AF65-F5344CB8AC3E}">
        <p14:creationId xmlns:p14="http://schemas.microsoft.com/office/powerpoint/2010/main" val="291379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APLICACIÓN DE AI EN FINANZAS</a:t>
            </a:r>
          </a:p>
        </p:txBody>
      </p:sp>
      <p:sp>
        <p:nvSpPr>
          <p:cNvPr id="4" name="Slide Number Placeholder 3"/>
          <p:cNvSpPr>
            <a:spLocks noGrp="1"/>
          </p:cNvSpPr>
          <p:nvPr>
            <p:ph type="sldNum" sz="quarter" idx="5"/>
          </p:nvPr>
        </p:nvSpPr>
        <p:spPr/>
        <p:txBody>
          <a:bodyPr/>
          <a:lstStyle/>
          <a:p>
            <a:fld id="{E3521E4C-24C5-451B-BCDF-8850DEC7143D}" type="slidenum">
              <a:rPr lang="en-US" smtClean="0"/>
              <a:t>14</a:t>
            </a:fld>
            <a:endParaRPr lang="en-US"/>
          </a:p>
        </p:txBody>
      </p:sp>
    </p:spTree>
    <p:extLst>
      <p:ext uri="{BB962C8B-B14F-4D97-AF65-F5344CB8AC3E}">
        <p14:creationId xmlns:p14="http://schemas.microsoft.com/office/powerpoint/2010/main" val="278844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err="1"/>
              <a:t>Oog</a:t>
            </a:r>
            <a:r>
              <a:rPr lang="es-BO" dirty="0"/>
              <a:t>: </a:t>
            </a:r>
            <a:r>
              <a:rPr lang="es-BO" dirty="0" err="1"/>
              <a:t>whatsapp</a:t>
            </a:r>
            <a:r>
              <a:rPr lang="es-BO" dirty="0"/>
              <a:t> </a:t>
            </a:r>
          </a:p>
        </p:txBody>
      </p:sp>
      <p:sp>
        <p:nvSpPr>
          <p:cNvPr id="4" name="Slide Number Placeholder 3"/>
          <p:cNvSpPr>
            <a:spLocks noGrp="1"/>
          </p:cNvSpPr>
          <p:nvPr>
            <p:ph type="sldNum" sz="quarter" idx="5"/>
          </p:nvPr>
        </p:nvSpPr>
        <p:spPr/>
        <p:txBody>
          <a:bodyPr/>
          <a:lstStyle/>
          <a:p>
            <a:fld id="{E3521E4C-24C5-451B-BCDF-8850DEC7143D}" type="slidenum">
              <a:rPr lang="en-US" smtClean="0"/>
              <a:t>35</a:t>
            </a:fld>
            <a:endParaRPr lang="en-US"/>
          </a:p>
        </p:txBody>
      </p:sp>
    </p:spTree>
    <p:extLst>
      <p:ext uri="{BB962C8B-B14F-4D97-AF65-F5344CB8AC3E}">
        <p14:creationId xmlns:p14="http://schemas.microsoft.com/office/powerpoint/2010/main" val="2338592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37</a:t>
            </a:fld>
            <a:endParaRPr lang="en-US"/>
          </a:p>
        </p:txBody>
      </p:sp>
    </p:spTree>
    <p:extLst>
      <p:ext uri="{BB962C8B-B14F-4D97-AF65-F5344CB8AC3E}">
        <p14:creationId xmlns:p14="http://schemas.microsoft.com/office/powerpoint/2010/main" val="924433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A802-7B85-7EB8-C7DC-7658F8BD0278}"/>
              </a:ext>
            </a:extLst>
          </p:cNvPr>
          <p:cNvSpPr>
            <a:spLocks noGrp="1"/>
          </p:cNvSpPr>
          <p:nvPr>
            <p:ph type="ctrTitle"/>
          </p:nvPr>
        </p:nvSpPr>
        <p:spPr>
          <a:xfrm>
            <a:off x="1524000" y="1122363"/>
            <a:ext cx="9144000" cy="2387600"/>
          </a:xfrm>
        </p:spPr>
        <p:txBody>
          <a:bodyPr anchor="b"/>
          <a:lstStyle>
            <a:lvl1pPr algn="ctr">
              <a:defRPr sz="6000">
                <a:latin typeface="Impact" panose="020B080603090205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94F25B33-B22D-03B1-FA9E-A5D97E2FEFC9}"/>
              </a:ext>
            </a:extLst>
          </p:cNvPr>
          <p:cNvSpPr>
            <a:spLocks noGrp="1"/>
          </p:cNvSpPr>
          <p:nvPr>
            <p:ph type="subTitle" idx="1"/>
          </p:nvPr>
        </p:nvSpPr>
        <p:spPr>
          <a:xfrm>
            <a:off x="1524000" y="3602038"/>
            <a:ext cx="9144000" cy="1655762"/>
          </a:xfrm>
        </p:spPr>
        <p:txBody>
          <a:bodyPr/>
          <a:lstStyle>
            <a:lvl1pPr marL="0" indent="0" algn="ctr">
              <a:buNone/>
              <a:defRPr sz="2400">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C6111-FB2D-C0EE-5105-6FBE15B0DF1D}"/>
              </a:ext>
            </a:extLst>
          </p:cNvPr>
          <p:cNvSpPr>
            <a:spLocks noGrp="1"/>
          </p:cNvSpPr>
          <p:nvPr>
            <p:ph type="dt" sz="half" idx="10"/>
          </p:nvPr>
        </p:nvSpPr>
        <p:spPr/>
        <p:txBody>
          <a:bodyPr/>
          <a:lstStyle>
            <a:lvl1pPr>
              <a:defRPr>
                <a:latin typeface="Impact" panose="020B0806030902050204" pitchFamily="34" charset="0"/>
              </a:defRPr>
            </a:lvl1pPr>
          </a:lstStyle>
          <a:p>
            <a:fld id="{C87F14AD-D836-415A-917E-74AB5015882A}" type="datetimeFigureOut">
              <a:rPr lang="en-US" smtClean="0"/>
              <a:pPr/>
              <a:t>8/17/2023</a:t>
            </a:fld>
            <a:endParaRPr lang="en-US"/>
          </a:p>
        </p:txBody>
      </p:sp>
      <p:sp>
        <p:nvSpPr>
          <p:cNvPr id="5" name="Footer Placeholder 4">
            <a:extLst>
              <a:ext uri="{FF2B5EF4-FFF2-40B4-BE49-F238E27FC236}">
                <a16:creationId xmlns:a16="http://schemas.microsoft.com/office/drawing/2014/main" id="{8D770EC2-49A1-6937-DEA0-3731D845A38E}"/>
              </a:ext>
            </a:extLst>
          </p:cNvPr>
          <p:cNvSpPr>
            <a:spLocks noGrp="1"/>
          </p:cNvSpPr>
          <p:nvPr>
            <p:ph type="ftr" sz="quarter" idx="11"/>
          </p:nvPr>
        </p:nvSpPr>
        <p:spPr/>
        <p:txBody>
          <a:bodyPr/>
          <a:lstStyle>
            <a:lvl1pPr>
              <a:defRPr>
                <a:latin typeface="Impact" panose="020B0806030902050204" pitchFamily="34" charset="0"/>
              </a:defRPr>
            </a:lvl1pPr>
          </a:lstStyle>
          <a:p>
            <a:endParaRPr lang="en-US"/>
          </a:p>
        </p:txBody>
      </p:sp>
      <p:sp>
        <p:nvSpPr>
          <p:cNvPr id="6" name="Slide Number Placeholder 5">
            <a:extLst>
              <a:ext uri="{FF2B5EF4-FFF2-40B4-BE49-F238E27FC236}">
                <a16:creationId xmlns:a16="http://schemas.microsoft.com/office/drawing/2014/main" id="{4DB0D66E-9F3F-F9A5-694F-A7E3664AB005}"/>
              </a:ext>
            </a:extLst>
          </p:cNvPr>
          <p:cNvSpPr>
            <a:spLocks noGrp="1"/>
          </p:cNvSpPr>
          <p:nvPr>
            <p:ph type="sldNum" sz="quarter" idx="12"/>
          </p:nvPr>
        </p:nvSpPr>
        <p:spPr/>
        <p:txBody>
          <a:bodyPr/>
          <a:lstStyle>
            <a:lvl1pPr>
              <a:defRPr>
                <a:latin typeface="Impact" panose="020B0806030902050204" pitchFamily="34" charset="0"/>
              </a:defRPr>
            </a:lvl1pPr>
          </a:lstStyle>
          <a:p>
            <a:fld id="{BEBA4369-EA59-4746-9333-EA3155A29707}" type="slidenum">
              <a:rPr lang="en-US" smtClean="0"/>
              <a:pPr/>
              <a:t>‹#›</a:t>
            </a:fld>
            <a:endParaRPr lang="en-US"/>
          </a:p>
        </p:txBody>
      </p:sp>
    </p:spTree>
    <p:extLst>
      <p:ext uri="{BB962C8B-B14F-4D97-AF65-F5344CB8AC3E}">
        <p14:creationId xmlns:p14="http://schemas.microsoft.com/office/powerpoint/2010/main" val="191051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1F70-E1AE-E16B-2CDD-D8189485B1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4E2ED9-826E-DED1-E350-F71817C398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950C3-8923-8DC0-B96A-C5B1C0525304}"/>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5" name="Footer Placeholder 4">
            <a:extLst>
              <a:ext uri="{FF2B5EF4-FFF2-40B4-BE49-F238E27FC236}">
                <a16:creationId xmlns:a16="http://schemas.microsoft.com/office/drawing/2014/main" id="{D3D77B48-3B5D-8D7E-13E8-0BBC3470A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A957C-55B4-E84A-174C-4FE85D8649FB}"/>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87636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99EA5-B0A7-909F-BF8B-11EA5DF05D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A88DAA-6A79-5D5C-EE2B-BE559DF38A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834BA-F180-B5DF-73C7-E8C7DE753209}"/>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5" name="Footer Placeholder 4">
            <a:extLst>
              <a:ext uri="{FF2B5EF4-FFF2-40B4-BE49-F238E27FC236}">
                <a16:creationId xmlns:a16="http://schemas.microsoft.com/office/drawing/2014/main" id="{8BDDC31E-1509-26C9-A3E6-DDD5CAF72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BB1916-3E28-B5F2-73D1-659D2A7ED3E4}"/>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615202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EF41-AA43-ED9C-4C80-1FA7525B1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A17A1-6FCF-984E-53C1-6439BDE7E1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CED56-93EC-3D51-C16E-73C4DDDA62A6}"/>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5" name="Footer Placeholder 4">
            <a:extLst>
              <a:ext uri="{FF2B5EF4-FFF2-40B4-BE49-F238E27FC236}">
                <a16:creationId xmlns:a16="http://schemas.microsoft.com/office/drawing/2014/main" id="{6D87684B-E8D9-ABB3-726E-D85E7EAFF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76219-0604-89DE-26F1-215A20182729}"/>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16298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474D-4F0B-1E07-33EA-46510EA687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AC5B5F-3DA2-7B83-62CA-234617792F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2FD4F8-CC91-D1DB-7D58-3DD9D8EB426C}"/>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5" name="Footer Placeholder 4">
            <a:extLst>
              <a:ext uri="{FF2B5EF4-FFF2-40B4-BE49-F238E27FC236}">
                <a16:creationId xmlns:a16="http://schemas.microsoft.com/office/drawing/2014/main" id="{E36AF5B9-5754-5553-EC55-7858A801EF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D7764D-7D10-97EF-9A7D-08B0BC459875}"/>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009009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31B3-7508-1298-6FC0-9A5264001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F850C-EFFE-9FA2-1BF6-5B306EB2E5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F0581C-F800-DF6B-EDC0-C29DE487FC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4DE70-5328-12EA-1B3E-363F90956C00}"/>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6" name="Footer Placeholder 5">
            <a:extLst>
              <a:ext uri="{FF2B5EF4-FFF2-40B4-BE49-F238E27FC236}">
                <a16:creationId xmlns:a16="http://schemas.microsoft.com/office/drawing/2014/main" id="{4BC94436-9676-208D-6782-717F5D5249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1D4710-8133-2D5C-6814-FF712272BDA9}"/>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30038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230A-D9B5-738E-479C-7E7DE1AA5B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161B52-D675-1E5D-0E38-DBADC9BF7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B0E5CA-2B9B-1574-094B-72322FF91E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836C79-37A6-A721-D083-32F21C4D7F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BDF3FD-B3F5-8236-3F4D-D6919FDCC6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DA17B2-A987-D063-83B0-A79116CFEC90}"/>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8" name="Footer Placeholder 7">
            <a:extLst>
              <a:ext uri="{FF2B5EF4-FFF2-40B4-BE49-F238E27FC236}">
                <a16:creationId xmlns:a16="http://schemas.microsoft.com/office/drawing/2014/main" id="{7DF1C46C-A9C6-4516-4911-419D1CDAA6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D883E-6323-8ED7-66C4-4708CD69C6CF}"/>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54012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8B7D3-5448-963A-5DD0-44A03CDD49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7DD16F-33EE-67DD-AF3D-AF51107E66F3}"/>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4" name="Footer Placeholder 3">
            <a:extLst>
              <a:ext uri="{FF2B5EF4-FFF2-40B4-BE49-F238E27FC236}">
                <a16:creationId xmlns:a16="http://schemas.microsoft.com/office/drawing/2014/main" id="{1496E6BB-A60C-09D2-9E81-78AD2A95A2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BA617C-B9CC-5252-CD1B-B27082AED484}"/>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55279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CB75A8-04C2-FDCF-0D49-9B064FF96717}"/>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3" name="Footer Placeholder 2">
            <a:extLst>
              <a:ext uri="{FF2B5EF4-FFF2-40B4-BE49-F238E27FC236}">
                <a16:creationId xmlns:a16="http://schemas.microsoft.com/office/drawing/2014/main" id="{52614812-72C1-22EB-EAD1-42910900E8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BF513A-D84A-3A60-FA52-6CEFB8666B8E}"/>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95825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C24F-EFBF-9F2A-8BD0-807C7FC14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9BA4D4-A296-6B43-16A5-CA7A110D6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4DD88-20B3-CA73-B7C6-93963F231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56BC92-5F0D-BCFD-B103-BA68C88B0F1E}"/>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6" name="Footer Placeholder 5">
            <a:extLst>
              <a:ext uri="{FF2B5EF4-FFF2-40B4-BE49-F238E27FC236}">
                <a16:creationId xmlns:a16="http://schemas.microsoft.com/office/drawing/2014/main" id="{C8200429-C8A8-A69C-C9C6-60297ABC1A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5AFFCD-FB1B-4E7A-D0DF-7B5DB350108F}"/>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52556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A7FE-B428-4459-71BD-0F916B563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A66A7A-F504-25C5-5A6E-D9456B2B0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CE6346-0BAE-84A3-0630-495C49BFD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2F173-F798-5071-CE39-D04A29CA5520}"/>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6" name="Footer Placeholder 5">
            <a:extLst>
              <a:ext uri="{FF2B5EF4-FFF2-40B4-BE49-F238E27FC236}">
                <a16:creationId xmlns:a16="http://schemas.microsoft.com/office/drawing/2014/main" id="{C4EE6CAE-222A-37B1-F5A7-2299E4BC58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2BC3D-755D-B4AC-4DC5-5D977BA3291D}"/>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24918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BFF76-7D32-DA7B-91FB-4D9338BFF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7C8691D-C43B-AB27-FE10-3123FDE4E4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E092-324D-1828-2D03-C1176A8EF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F14AD-D836-415A-917E-74AB5015882A}" type="datetimeFigureOut">
              <a:rPr lang="en-US" smtClean="0"/>
              <a:t>8/17/2023</a:t>
            </a:fld>
            <a:endParaRPr lang="en-US"/>
          </a:p>
        </p:txBody>
      </p:sp>
      <p:sp>
        <p:nvSpPr>
          <p:cNvPr id="5" name="Footer Placeholder 4">
            <a:extLst>
              <a:ext uri="{FF2B5EF4-FFF2-40B4-BE49-F238E27FC236}">
                <a16:creationId xmlns:a16="http://schemas.microsoft.com/office/drawing/2014/main" id="{D4B987AD-F336-11FD-56EA-D810AB07F6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54FE6C-09A2-A6FC-72CD-5CE7036C3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A4369-EA59-4746-9333-EA3155A29707}" type="slidenum">
              <a:rPr lang="en-US" smtClean="0"/>
              <a:t>‹#›</a:t>
            </a:fld>
            <a:endParaRPr lang="en-US"/>
          </a:p>
        </p:txBody>
      </p:sp>
    </p:spTree>
    <p:extLst>
      <p:ext uri="{BB962C8B-B14F-4D97-AF65-F5344CB8AC3E}">
        <p14:creationId xmlns:p14="http://schemas.microsoft.com/office/powerpoint/2010/main" val="3859686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ova Con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ova Con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ova Con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sciencedirect.com/science/article/pii/S0148296320304227#s0025"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5.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round a table&#10;&#10;Description automatically generated">
            <a:extLst>
              <a:ext uri="{FF2B5EF4-FFF2-40B4-BE49-F238E27FC236}">
                <a16:creationId xmlns:a16="http://schemas.microsoft.com/office/drawing/2014/main" id="{D2098212-5032-35C8-7C3E-7847688E68DA}"/>
              </a:ext>
            </a:extLst>
          </p:cNvPr>
          <p:cNvPicPr>
            <a:picLocks noChangeAspect="1"/>
          </p:cNvPicPr>
          <p:nvPr/>
        </p:nvPicPr>
        <p:blipFill rotWithShape="1">
          <a:blip r:embed="rId2">
            <a:extLst>
              <a:ext uri="{28A0092B-C50C-407E-A947-70E740481C1C}">
                <a14:useLocalDpi xmlns:a14="http://schemas.microsoft.com/office/drawing/2010/main" val="0"/>
              </a:ext>
            </a:extLst>
          </a:blip>
          <a:srcRect t="29077"/>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9DB0A9-291C-C850-3353-CBC2A2388CD7}"/>
              </a:ext>
            </a:extLst>
          </p:cNvPr>
          <p:cNvSpPr>
            <a:spLocks noGrp="1"/>
          </p:cNvSpPr>
          <p:nvPr>
            <p:ph type="ctrTitle"/>
          </p:nvPr>
        </p:nvSpPr>
        <p:spPr>
          <a:xfrm>
            <a:off x="7531610" y="365125"/>
            <a:ext cx="3822189" cy="1899912"/>
          </a:xfrm>
        </p:spPr>
        <p:txBody>
          <a:bodyPr vert="horz" lIns="91440" tIns="45720" rIns="91440" bIns="45720" rtlCol="0" anchor="ctr">
            <a:normAutofit/>
          </a:bodyPr>
          <a:lstStyle/>
          <a:p>
            <a:pPr algn="l"/>
            <a:r>
              <a:rPr lang="en-US" sz="3100" b="1" dirty="0" err="1">
                <a:latin typeface="+mj-lt"/>
              </a:rPr>
              <a:t>Aplicaciones</a:t>
            </a:r>
            <a:r>
              <a:rPr lang="en-US" sz="3100" b="1" dirty="0">
                <a:latin typeface="+mj-lt"/>
              </a:rPr>
              <a:t> de </a:t>
            </a:r>
            <a:r>
              <a:rPr lang="en-US" sz="3100" b="1" dirty="0" err="1">
                <a:latin typeface="+mj-lt"/>
              </a:rPr>
              <a:t>Inteligencia</a:t>
            </a:r>
            <a:r>
              <a:rPr lang="en-US" sz="3100" b="1" dirty="0">
                <a:latin typeface="+mj-lt"/>
              </a:rPr>
              <a:t> Artificial </a:t>
            </a:r>
            <a:r>
              <a:rPr lang="en-US" sz="3100" b="1" dirty="0" err="1">
                <a:latin typeface="+mj-lt"/>
              </a:rPr>
              <a:t>en</a:t>
            </a:r>
            <a:r>
              <a:rPr lang="en-US" sz="3100" b="1" dirty="0">
                <a:latin typeface="+mj-lt"/>
              </a:rPr>
              <a:t> Economía y </a:t>
            </a:r>
            <a:r>
              <a:rPr lang="en-US" sz="3100" b="1" dirty="0" err="1">
                <a:latin typeface="+mj-lt"/>
              </a:rPr>
              <a:t>Finanzas</a:t>
            </a:r>
            <a:endParaRPr lang="en-US" sz="3100" b="1" dirty="0">
              <a:latin typeface="+mj-lt"/>
            </a:endParaRPr>
          </a:p>
        </p:txBody>
      </p:sp>
      <p:sp>
        <p:nvSpPr>
          <p:cNvPr id="3" name="Subtitle 2">
            <a:extLst>
              <a:ext uri="{FF2B5EF4-FFF2-40B4-BE49-F238E27FC236}">
                <a16:creationId xmlns:a16="http://schemas.microsoft.com/office/drawing/2014/main" id="{FDA6126E-41DB-E43E-58ED-F762C15E6D4E}"/>
              </a:ext>
            </a:extLst>
          </p:cNvPr>
          <p:cNvSpPr>
            <a:spLocks noGrp="1"/>
          </p:cNvSpPr>
          <p:nvPr>
            <p:ph type="subTitle" idx="1"/>
          </p:nvPr>
        </p:nvSpPr>
        <p:spPr>
          <a:xfrm>
            <a:off x="8193974" y="2434201"/>
            <a:ext cx="3586348" cy="3742762"/>
          </a:xfrm>
        </p:spPr>
        <p:txBody>
          <a:bodyPr vert="horz" lIns="91440" tIns="45720" rIns="91440" bIns="45720" rtlCol="0">
            <a:normAutofit/>
          </a:bodyPr>
          <a:lstStyle/>
          <a:p>
            <a:pPr algn="r"/>
            <a:r>
              <a:rPr lang="en-US" sz="2000" b="1" dirty="0">
                <a:latin typeface="+mn-lt"/>
              </a:rPr>
              <a:t>Rolando M. Gonzales Martinez</a:t>
            </a:r>
          </a:p>
          <a:p>
            <a:pPr algn="r"/>
            <a:r>
              <a:rPr lang="en-US" sz="2000" dirty="0">
                <a:latin typeface="+mn-lt"/>
              </a:rPr>
              <a:t>Royal Netherlands Academy of Art and Sciences</a:t>
            </a:r>
          </a:p>
          <a:p>
            <a:pPr algn="r"/>
            <a:r>
              <a:rPr lang="en-US" sz="2000" dirty="0">
                <a:latin typeface="+mn-lt"/>
              </a:rPr>
              <a:t>University of Groningen</a:t>
            </a:r>
          </a:p>
          <a:p>
            <a:pPr algn="r"/>
            <a:r>
              <a:rPr lang="en-US" sz="2000" dirty="0">
                <a:latin typeface="+mn-lt"/>
              </a:rPr>
              <a:t>The Netherlands</a:t>
            </a:r>
          </a:p>
        </p:txBody>
      </p:sp>
      <p:pic>
        <p:nvPicPr>
          <p:cNvPr id="6" name="Picture 5" descr="A logo with black text&#10;&#10;Description automatically generated">
            <a:extLst>
              <a:ext uri="{FF2B5EF4-FFF2-40B4-BE49-F238E27FC236}">
                <a16:creationId xmlns:a16="http://schemas.microsoft.com/office/drawing/2014/main" id="{9FA574DA-AD3B-69F5-F9FF-F88E001FE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6153" y="4559102"/>
            <a:ext cx="3268484" cy="1225681"/>
          </a:xfrm>
          <a:prstGeom prst="rect">
            <a:avLst/>
          </a:prstGeom>
        </p:spPr>
      </p:pic>
      <p:sp>
        <p:nvSpPr>
          <p:cNvPr id="7" name="TextBox 6">
            <a:extLst>
              <a:ext uri="{FF2B5EF4-FFF2-40B4-BE49-F238E27FC236}">
                <a16:creationId xmlns:a16="http://schemas.microsoft.com/office/drawing/2014/main" id="{E9119995-7150-A86A-3C7D-CC5CC9EACC91}"/>
              </a:ext>
            </a:extLst>
          </p:cNvPr>
          <p:cNvSpPr txBox="1"/>
          <p:nvPr/>
        </p:nvSpPr>
        <p:spPr>
          <a:xfrm>
            <a:off x="3048802" y="3246740"/>
            <a:ext cx="6097604" cy="369332"/>
          </a:xfrm>
          <a:prstGeom prst="rect">
            <a:avLst/>
          </a:prstGeom>
          <a:noFill/>
        </p:spPr>
        <p:txBody>
          <a:bodyPr wrap="square">
            <a:spAutoFit/>
          </a:bodyPr>
          <a:lstStyle/>
          <a:p>
            <a:r>
              <a:rPr lang="es-BO"/>
              <a:t>Kamishiba</a:t>
            </a:r>
            <a:r>
              <a:rPr lang="es-BO" dirty="0"/>
              <a:t> </a:t>
            </a:r>
          </a:p>
        </p:txBody>
      </p:sp>
    </p:spTree>
    <p:extLst>
      <p:ext uri="{BB962C8B-B14F-4D97-AF65-F5344CB8AC3E}">
        <p14:creationId xmlns:p14="http://schemas.microsoft.com/office/powerpoint/2010/main" val="10311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Opciones más accesibles en economía, finanzas y negocios</a:t>
            </a:r>
          </a:p>
        </p:txBody>
      </p:sp>
      <p:sp>
        <p:nvSpPr>
          <p:cNvPr id="3" name="Content Placeholder 2">
            <a:extLst>
              <a:ext uri="{FF2B5EF4-FFF2-40B4-BE49-F238E27FC236}">
                <a16:creationId xmlns:a16="http://schemas.microsoft.com/office/drawing/2014/main" id="{22BA5318-8C32-561C-0596-E4897F8169D8}"/>
              </a:ext>
            </a:extLst>
          </p:cNvPr>
          <p:cNvSpPr>
            <a:spLocks noGrp="1"/>
          </p:cNvSpPr>
          <p:nvPr>
            <p:ph idx="1"/>
          </p:nvPr>
        </p:nvSpPr>
        <p:spPr>
          <a:xfrm>
            <a:off x="3275762" y="2095499"/>
            <a:ext cx="8078037" cy="4081463"/>
          </a:xfrm>
        </p:spPr>
        <p:txBody>
          <a:bodyPr>
            <a:normAutofit/>
          </a:bodyPr>
          <a:lstStyle/>
          <a:p>
            <a:r>
              <a:rPr lang="es-BO" sz="4000" dirty="0"/>
              <a:t>Computación paralela (CPU)</a:t>
            </a:r>
          </a:p>
          <a:p>
            <a:r>
              <a:rPr lang="es-BO" sz="4000" dirty="0"/>
              <a:t>GPU</a:t>
            </a:r>
          </a:p>
          <a:p>
            <a:endParaRPr lang="es-BO" sz="4000" dirty="0"/>
          </a:p>
          <a:p>
            <a:r>
              <a:rPr lang="es-BO" sz="4000" dirty="0"/>
              <a:t>Computación en la nube</a:t>
            </a:r>
          </a:p>
        </p:txBody>
      </p:sp>
      <p:sp>
        <p:nvSpPr>
          <p:cNvPr id="4" name="Left Brace 3">
            <a:extLst>
              <a:ext uri="{FF2B5EF4-FFF2-40B4-BE49-F238E27FC236}">
                <a16:creationId xmlns:a16="http://schemas.microsoft.com/office/drawing/2014/main" id="{C116AC6A-769E-BDD0-E005-D042991CF46C}"/>
              </a:ext>
            </a:extLst>
          </p:cNvPr>
          <p:cNvSpPr/>
          <p:nvPr/>
        </p:nvSpPr>
        <p:spPr>
          <a:xfrm>
            <a:off x="2829827" y="2095499"/>
            <a:ext cx="445935" cy="1333501"/>
          </a:xfrm>
          <a:prstGeom prst="leftBrace">
            <a:avLst>
              <a:gd name="adj1" fmla="val 55819"/>
              <a:gd name="adj2" fmla="val 50000"/>
            </a:avLst>
          </a:prstGeom>
          <a:ln w="38100">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s-BO"/>
          </a:p>
        </p:txBody>
      </p:sp>
      <p:sp>
        <p:nvSpPr>
          <p:cNvPr id="5" name="Left Brace 4">
            <a:extLst>
              <a:ext uri="{FF2B5EF4-FFF2-40B4-BE49-F238E27FC236}">
                <a16:creationId xmlns:a16="http://schemas.microsoft.com/office/drawing/2014/main" id="{6B27C300-1D09-AF4E-C54A-40EDBB5AF5B7}"/>
              </a:ext>
            </a:extLst>
          </p:cNvPr>
          <p:cNvSpPr/>
          <p:nvPr/>
        </p:nvSpPr>
        <p:spPr>
          <a:xfrm>
            <a:off x="2829826" y="3965608"/>
            <a:ext cx="445935" cy="905577"/>
          </a:xfrm>
          <a:prstGeom prst="leftBrace">
            <a:avLst>
              <a:gd name="adj1" fmla="val 55819"/>
              <a:gd name="adj2" fmla="val 50000"/>
            </a:avLst>
          </a:prstGeom>
          <a:ln w="38100">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s-BO"/>
          </a:p>
        </p:txBody>
      </p:sp>
      <p:sp>
        <p:nvSpPr>
          <p:cNvPr id="7" name="TextBox 6">
            <a:extLst>
              <a:ext uri="{FF2B5EF4-FFF2-40B4-BE49-F238E27FC236}">
                <a16:creationId xmlns:a16="http://schemas.microsoft.com/office/drawing/2014/main" id="{298C50C4-7E72-3562-624B-1892CE49F8AA}"/>
              </a:ext>
            </a:extLst>
          </p:cNvPr>
          <p:cNvSpPr txBox="1"/>
          <p:nvPr/>
        </p:nvSpPr>
        <p:spPr>
          <a:xfrm>
            <a:off x="392230" y="3965608"/>
            <a:ext cx="2437596" cy="923330"/>
          </a:xfrm>
          <a:prstGeom prst="rect">
            <a:avLst/>
          </a:prstGeom>
          <a:noFill/>
        </p:spPr>
        <p:txBody>
          <a:bodyPr wrap="square">
            <a:spAutoFit/>
          </a:bodyPr>
          <a:lstStyle/>
          <a:p>
            <a:pPr algn="r"/>
            <a:r>
              <a:rPr lang="es-BO" sz="1800" dirty="0"/>
              <a:t>Aplicación de computación en la nube con Google </a:t>
            </a:r>
            <a:r>
              <a:rPr lang="es-BO" sz="1800" dirty="0" err="1"/>
              <a:t>Colabs</a:t>
            </a:r>
            <a:endParaRPr lang="es-BO" sz="1800" dirty="0"/>
          </a:p>
        </p:txBody>
      </p:sp>
      <p:sp>
        <p:nvSpPr>
          <p:cNvPr id="8" name="TextBox 7">
            <a:extLst>
              <a:ext uri="{FF2B5EF4-FFF2-40B4-BE49-F238E27FC236}">
                <a16:creationId xmlns:a16="http://schemas.microsoft.com/office/drawing/2014/main" id="{770FEBFD-F574-2BE7-814C-32361088E560}"/>
              </a:ext>
            </a:extLst>
          </p:cNvPr>
          <p:cNvSpPr txBox="1"/>
          <p:nvPr/>
        </p:nvSpPr>
        <p:spPr>
          <a:xfrm>
            <a:off x="392230" y="2095499"/>
            <a:ext cx="2437596" cy="1200329"/>
          </a:xfrm>
          <a:prstGeom prst="rect">
            <a:avLst/>
          </a:prstGeom>
          <a:noFill/>
        </p:spPr>
        <p:txBody>
          <a:bodyPr wrap="square">
            <a:spAutoFit/>
          </a:bodyPr>
          <a:lstStyle/>
          <a:p>
            <a:pPr algn="r"/>
            <a:r>
              <a:rPr lang="es-BO" sz="1800" b="1" dirty="0">
                <a:solidFill>
                  <a:srgbClr val="FF0000"/>
                </a:solidFill>
              </a:rPr>
              <a:t>Aplicación</a:t>
            </a:r>
            <a:r>
              <a:rPr lang="es-BO" sz="1800" dirty="0"/>
              <a:t> de computación paralela y computación en GPU con </a:t>
            </a:r>
            <a:r>
              <a:rPr lang="es-BO" sz="1800" dirty="0">
                <a:solidFill>
                  <a:srgbClr val="FF0000"/>
                </a:solidFill>
              </a:rPr>
              <a:t>agentes artificiales</a:t>
            </a:r>
          </a:p>
        </p:txBody>
      </p:sp>
    </p:spTree>
    <p:extLst>
      <p:ext uri="{BB962C8B-B14F-4D97-AF65-F5344CB8AC3E}">
        <p14:creationId xmlns:p14="http://schemas.microsoft.com/office/powerpoint/2010/main" val="2656027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410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4A7EB94A-5EFE-B13D-8EA2-AC8D08CDB6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90" b="16487"/>
          <a:stretch/>
        </p:blipFill>
        <p:spPr bwMode="auto">
          <a:xfrm>
            <a:off x="-115926" y="1925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7" name="Rectangle 410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a:xfrm>
            <a:off x="8125143" y="235179"/>
            <a:ext cx="3822189" cy="1020913"/>
          </a:xfrm>
        </p:spPr>
        <p:txBody>
          <a:bodyPr vert="horz" lIns="91440" tIns="45720" rIns="91440" bIns="45720" rtlCol="0" anchor="ctr">
            <a:normAutofit fontScale="90000"/>
          </a:bodyPr>
          <a:lstStyle/>
          <a:p>
            <a:r>
              <a:rPr lang="es-GT" sz="4000" dirty="0">
                <a:solidFill>
                  <a:schemeClr val="tx2">
                    <a:lumMod val="50000"/>
                  </a:schemeClr>
                </a:solidFill>
                <a:cs typeface="Arial" panose="020B0604020202020204" pitchFamily="34" charset="0"/>
              </a:rPr>
              <a:t>Agentes artificiales</a:t>
            </a:r>
          </a:p>
        </p:txBody>
      </p:sp>
      <p:sp>
        <p:nvSpPr>
          <p:cNvPr id="4" name="TextBox 3">
            <a:extLst>
              <a:ext uri="{FF2B5EF4-FFF2-40B4-BE49-F238E27FC236}">
                <a16:creationId xmlns:a16="http://schemas.microsoft.com/office/drawing/2014/main" id="{3B5C7750-F964-066F-CFAA-6EBB9431B424}"/>
              </a:ext>
            </a:extLst>
          </p:cNvPr>
          <p:cNvSpPr txBox="1"/>
          <p:nvPr/>
        </p:nvSpPr>
        <p:spPr>
          <a:xfrm>
            <a:off x="7295949" y="1491271"/>
            <a:ext cx="4490609" cy="5366719"/>
          </a:xfrm>
          <a:prstGeom prst="rect">
            <a:avLst/>
          </a:prstGeom>
        </p:spPr>
        <p:txBody>
          <a:bodyPr vert="horz" lIns="91440" tIns="45720" rIns="91440" bIns="45720" rtlCol="0">
            <a:normAutofit/>
          </a:bodyPr>
          <a:lstStyle/>
          <a:p>
            <a:pPr>
              <a:lnSpc>
                <a:spcPct val="90000"/>
              </a:lnSpc>
              <a:spcAft>
                <a:spcPts val="600"/>
              </a:spcAft>
            </a:pPr>
            <a:r>
              <a:rPr lang="es-BO" sz="1600" dirty="0"/>
              <a:t>En la simulación basada en agentes (</a:t>
            </a:r>
            <a:r>
              <a:rPr lang="es-BO" sz="1600" b="1" dirty="0" err="1"/>
              <a:t>Agent-Based</a:t>
            </a:r>
            <a:r>
              <a:rPr lang="es-BO" sz="1600" b="1" dirty="0"/>
              <a:t> </a:t>
            </a:r>
            <a:r>
              <a:rPr lang="es-BO" sz="1600" b="1" dirty="0" err="1"/>
              <a:t>Simulation</a:t>
            </a:r>
            <a:r>
              <a:rPr lang="es-BO" sz="1600" b="1" dirty="0"/>
              <a:t> </a:t>
            </a:r>
            <a:r>
              <a:rPr lang="es-BO" sz="1600" dirty="0"/>
              <a:t>o ABS), los agentes artificiales son unidades autónomas y decisionales que representan entidades individuales. Los agentes se comportan según reglas predefinidas y/o aprendidas:</a:t>
            </a:r>
          </a:p>
          <a:p>
            <a:pPr marL="285750" indent="-285750">
              <a:lnSpc>
                <a:spcPct val="90000"/>
              </a:lnSpc>
              <a:spcAft>
                <a:spcPts val="600"/>
              </a:spcAft>
              <a:buFont typeface="Arial" panose="020B0604020202020204" pitchFamily="34" charset="0"/>
              <a:buChar char="•"/>
            </a:pPr>
            <a:r>
              <a:rPr lang="es-BO" sz="1600" dirty="0">
                <a:solidFill>
                  <a:srgbClr val="FF0000"/>
                </a:solidFill>
              </a:rPr>
              <a:t>Autonomía: </a:t>
            </a:r>
            <a:r>
              <a:rPr lang="es-BO" sz="1600" dirty="0"/>
              <a:t>Los agentes artificiales tienen la capacidad de tomar decisiones independientes y adaptarse a su entorno. Su comportamiento esta influenciado por variables internas (como sus estados actuales, objetivos y conocimientos) y por factores externos (como la información del entorno).</a:t>
            </a:r>
          </a:p>
          <a:p>
            <a:pPr marL="285750" indent="-285750">
              <a:lnSpc>
                <a:spcPct val="90000"/>
              </a:lnSpc>
              <a:spcAft>
                <a:spcPts val="600"/>
              </a:spcAft>
              <a:buFont typeface="Arial" panose="020B0604020202020204" pitchFamily="34" charset="0"/>
              <a:buChar char="•"/>
            </a:pPr>
            <a:r>
              <a:rPr lang="es-BO" sz="1600" dirty="0">
                <a:solidFill>
                  <a:srgbClr val="FF0000"/>
                </a:solidFill>
              </a:rPr>
              <a:t>Interacción: </a:t>
            </a:r>
            <a:r>
              <a:rPr lang="es-BO" sz="1600" dirty="0"/>
              <a:t>Los agentes interactúan entre sí y con el entorno. Estas interacciones pueden ser directas (por ejemplo, la comunicación entre agentes) o indirectas (por ejemplo, la competencia por recursos). Las interacciones pueden ser cooperativas, competitivas o una combinación de ambas, y pueden dar lugar a patrones emergentes de comportamiento colectivo.</a:t>
            </a:r>
          </a:p>
          <a:p>
            <a:pPr indent="-228600">
              <a:lnSpc>
                <a:spcPct val="90000"/>
              </a:lnSpc>
              <a:spcAft>
                <a:spcPts val="600"/>
              </a:spcAft>
              <a:buFont typeface="Arial" panose="020B0604020202020204" pitchFamily="34" charset="0"/>
              <a:buChar char="•"/>
            </a:pPr>
            <a:endParaRPr lang="es-BO" sz="1600" dirty="0"/>
          </a:p>
        </p:txBody>
      </p:sp>
    </p:spTree>
    <p:extLst>
      <p:ext uri="{BB962C8B-B14F-4D97-AF65-F5344CB8AC3E}">
        <p14:creationId xmlns:p14="http://schemas.microsoft.com/office/powerpoint/2010/main" val="3098443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B1B6B24-DCA5-1334-27EA-2D10CFF357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14" b="10263"/>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FE5313-857F-2E30-B5E0-14256EB2F7C9}"/>
              </a:ext>
            </a:extLst>
          </p:cNvPr>
          <p:cNvSpPr>
            <a:spLocks noGrp="1"/>
          </p:cNvSpPr>
          <p:nvPr>
            <p:ph type="title"/>
          </p:nvPr>
        </p:nvSpPr>
        <p:spPr>
          <a:xfrm>
            <a:off x="539817" y="245531"/>
            <a:ext cx="3822189" cy="1899912"/>
          </a:xfrm>
        </p:spPr>
        <p:txBody>
          <a:bodyPr>
            <a:normAutofit/>
          </a:bodyPr>
          <a:lstStyle/>
          <a:p>
            <a:r>
              <a:rPr lang="es-GT" sz="4000" dirty="0">
                <a:solidFill>
                  <a:schemeClr val="tx2">
                    <a:lumMod val="50000"/>
                  </a:schemeClr>
                </a:solidFill>
                <a:cs typeface="Arial" panose="020B0604020202020204" pitchFamily="34" charset="0"/>
              </a:rPr>
              <a:t>Agentes artificiales</a:t>
            </a:r>
            <a:endParaRPr lang="es-BO" sz="4000" dirty="0"/>
          </a:p>
        </p:txBody>
      </p:sp>
      <p:sp>
        <p:nvSpPr>
          <p:cNvPr id="5" name="Content Placeholder 4">
            <a:extLst>
              <a:ext uri="{FF2B5EF4-FFF2-40B4-BE49-F238E27FC236}">
                <a16:creationId xmlns:a16="http://schemas.microsoft.com/office/drawing/2014/main" id="{FCF51B39-2EFC-ABAD-1D46-C6D947501C11}"/>
              </a:ext>
            </a:extLst>
          </p:cNvPr>
          <p:cNvSpPr txBox="1">
            <a:spLocks noGrp="1"/>
          </p:cNvSpPr>
          <p:nvPr>
            <p:ph idx="1"/>
          </p:nvPr>
        </p:nvSpPr>
        <p:spPr>
          <a:xfrm>
            <a:off x="539816" y="1856684"/>
            <a:ext cx="4792579" cy="4669243"/>
          </a:xfrm>
          <a:prstGeom prst="rect">
            <a:avLst/>
          </a:prstGeom>
        </p:spPr>
        <p:txBody>
          <a:bodyPr vert="horz" lIns="91440" tIns="45720" rIns="91440" bIns="45720" rtlCol="0">
            <a:normAutofit lnSpcReduction="10000"/>
          </a:bodyPr>
          <a:lstStyle/>
          <a:p>
            <a:pPr>
              <a:spcAft>
                <a:spcPts val="600"/>
              </a:spcAft>
            </a:pPr>
            <a:r>
              <a:rPr lang="es-AR" sz="2000" dirty="0">
                <a:solidFill>
                  <a:srgbClr val="FF0000"/>
                </a:solidFill>
                <a:latin typeface="+mn-lt"/>
              </a:rPr>
              <a:t>Heterogeneidad: </a:t>
            </a:r>
            <a:r>
              <a:rPr lang="es-AR" sz="2000" dirty="0">
                <a:latin typeface="+mn-lt"/>
              </a:rPr>
              <a:t>Los agentes artificiales son ser diferentes entre sí en términos de características, capacidades y reglas de comportamiento. Esto puede simular la diversidad en un sistema real y cómo diferentes tipos de agentes interactúan y afectan el sistema en conjunto</a:t>
            </a:r>
          </a:p>
          <a:p>
            <a:pPr>
              <a:spcAft>
                <a:spcPts val="600"/>
              </a:spcAft>
            </a:pPr>
            <a:r>
              <a:rPr lang="es-AR" sz="2000" dirty="0">
                <a:solidFill>
                  <a:srgbClr val="FF0000"/>
                </a:solidFill>
                <a:latin typeface="+mn-lt"/>
              </a:rPr>
              <a:t>Emergencia: </a:t>
            </a:r>
            <a:r>
              <a:rPr lang="es-AR" sz="2000" dirty="0">
                <a:latin typeface="+mn-lt"/>
              </a:rPr>
              <a:t>emergencia de patrones y comportamientos a nivel del sistema que pueden surgir de las interacciones y decisiones individuales de los agentes. Estos patrones no siempre son predecibles a partir de las reglas individuales y pueden proporcionar información valiosa sobre cómo se comporta un sistema en su conjunto</a:t>
            </a:r>
          </a:p>
        </p:txBody>
      </p:sp>
    </p:spTree>
    <p:extLst>
      <p:ext uri="{BB962C8B-B14F-4D97-AF65-F5344CB8AC3E}">
        <p14:creationId xmlns:p14="http://schemas.microsoft.com/office/powerpoint/2010/main" val="1322965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B1B6B24-DCA5-1334-27EA-2D10CFF357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814" b="10263"/>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FE5313-857F-2E30-B5E0-14256EB2F7C9}"/>
              </a:ext>
            </a:extLst>
          </p:cNvPr>
          <p:cNvSpPr>
            <a:spLocks noGrp="1"/>
          </p:cNvSpPr>
          <p:nvPr>
            <p:ph type="title"/>
          </p:nvPr>
        </p:nvSpPr>
        <p:spPr>
          <a:xfrm>
            <a:off x="539817" y="245531"/>
            <a:ext cx="3822189" cy="1899912"/>
          </a:xfrm>
        </p:spPr>
        <p:txBody>
          <a:bodyPr>
            <a:normAutofit/>
          </a:bodyPr>
          <a:lstStyle/>
          <a:p>
            <a:r>
              <a:rPr lang="es-GT" sz="4000" dirty="0">
                <a:solidFill>
                  <a:schemeClr val="tx2">
                    <a:lumMod val="50000"/>
                  </a:schemeClr>
                </a:solidFill>
                <a:cs typeface="Arial" panose="020B0604020202020204" pitchFamily="34" charset="0"/>
              </a:rPr>
              <a:t>Agentes artificiales</a:t>
            </a:r>
            <a:endParaRPr lang="es-BO" sz="4000" dirty="0"/>
          </a:p>
        </p:txBody>
      </p:sp>
      <p:sp>
        <p:nvSpPr>
          <p:cNvPr id="5" name="Content Placeholder 4">
            <a:extLst>
              <a:ext uri="{FF2B5EF4-FFF2-40B4-BE49-F238E27FC236}">
                <a16:creationId xmlns:a16="http://schemas.microsoft.com/office/drawing/2014/main" id="{FCF51B39-2EFC-ABAD-1D46-C6D947501C11}"/>
              </a:ext>
            </a:extLst>
          </p:cNvPr>
          <p:cNvSpPr txBox="1">
            <a:spLocks noGrp="1"/>
          </p:cNvSpPr>
          <p:nvPr>
            <p:ph idx="1"/>
          </p:nvPr>
        </p:nvSpPr>
        <p:spPr>
          <a:xfrm>
            <a:off x="539817" y="1856684"/>
            <a:ext cx="4426820" cy="4669243"/>
          </a:xfrm>
          <a:prstGeom prst="rect">
            <a:avLst/>
          </a:prstGeom>
        </p:spPr>
        <p:txBody>
          <a:bodyPr vert="horz" lIns="91440" tIns="45720" rIns="91440" bIns="45720" rtlCol="0">
            <a:normAutofit/>
          </a:bodyPr>
          <a:lstStyle/>
          <a:p>
            <a:pPr>
              <a:spcAft>
                <a:spcPts val="600"/>
              </a:spcAft>
            </a:pPr>
            <a:r>
              <a:rPr lang="es-AR" sz="2400">
                <a:solidFill>
                  <a:srgbClr val="FF0000"/>
                </a:solidFill>
                <a:latin typeface="+mn-lt"/>
              </a:rPr>
              <a:t>Adaptación y Aprendizaje: </a:t>
            </a:r>
            <a:r>
              <a:rPr lang="es-AR" sz="2400">
                <a:latin typeface="+mn-lt"/>
              </a:rPr>
              <a:t>capacidad de adaptarse y aprender a medida que interactúan con su entorno.</a:t>
            </a:r>
            <a:endParaRPr lang="es-ES" sz="2400" b="0" i="0">
              <a:effectLst/>
              <a:latin typeface="Söhne"/>
            </a:endParaRPr>
          </a:p>
          <a:p>
            <a:pPr>
              <a:spcAft>
                <a:spcPts val="600"/>
              </a:spcAft>
            </a:pPr>
            <a:r>
              <a:rPr lang="es-ES" sz="2400" b="0" i="0" dirty="0">
                <a:effectLst/>
                <a:latin typeface="Söhne"/>
              </a:rPr>
              <a:t>Los modelos de agentes artificiales incorporan la incertidumbre y shocks aleatorios.</a:t>
            </a:r>
          </a:p>
          <a:p>
            <a:pPr>
              <a:spcAft>
                <a:spcPts val="600"/>
              </a:spcAft>
            </a:pPr>
            <a:r>
              <a:rPr lang="es-ES" sz="2400" b="0" i="0" dirty="0">
                <a:effectLst/>
                <a:latin typeface="Söhne"/>
              </a:rPr>
              <a:t>Los modelos de agentes artificiales </a:t>
            </a:r>
            <a:r>
              <a:rPr lang="es-ES" sz="2400" b="0" i="0" dirty="0">
                <a:solidFill>
                  <a:srgbClr val="FF0000"/>
                </a:solidFill>
                <a:effectLst/>
                <a:latin typeface="Söhne"/>
              </a:rPr>
              <a:t>no son </a:t>
            </a:r>
            <a:r>
              <a:rPr lang="es-ES" sz="2400" b="0" i="0" dirty="0">
                <a:effectLst/>
                <a:latin typeface="Söhne"/>
              </a:rPr>
              <a:t>modelos DSGE/CGE.</a:t>
            </a:r>
            <a:endParaRPr lang="es-AR" sz="3600" dirty="0">
              <a:latin typeface="+mn-lt"/>
            </a:endParaRPr>
          </a:p>
        </p:txBody>
      </p:sp>
    </p:spTree>
    <p:extLst>
      <p:ext uri="{BB962C8B-B14F-4D97-AF65-F5344CB8AC3E}">
        <p14:creationId xmlns:p14="http://schemas.microsoft.com/office/powerpoint/2010/main" val="1503478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p>
        </p:txBody>
      </p:sp>
      <p:pic>
        <p:nvPicPr>
          <p:cNvPr id="5" name="Content Placeholder 4">
            <a:extLst>
              <a:ext uri="{FF2B5EF4-FFF2-40B4-BE49-F238E27FC236}">
                <a16:creationId xmlns:a16="http://schemas.microsoft.com/office/drawing/2014/main" id="{712EAABE-B2A6-4A25-1AE3-C67809CC0F2E}"/>
              </a:ext>
            </a:extLst>
          </p:cNvPr>
          <p:cNvPicPr>
            <a:picLocks noGrp="1" noChangeAspect="1"/>
          </p:cNvPicPr>
          <p:nvPr>
            <p:ph idx="1"/>
          </p:nvPr>
        </p:nvPicPr>
        <p:blipFill>
          <a:blip r:embed="rId3"/>
          <a:stretch>
            <a:fillRect/>
          </a:stretch>
        </p:blipFill>
        <p:spPr>
          <a:xfrm>
            <a:off x="4362874" y="1507991"/>
            <a:ext cx="7206692" cy="4748386"/>
          </a:xfrm>
        </p:spPr>
      </p:pic>
      <p:sp>
        <p:nvSpPr>
          <p:cNvPr id="7" name="TextBox 6">
            <a:extLst>
              <a:ext uri="{FF2B5EF4-FFF2-40B4-BE49-F238E27FC236}">
                <a16:creationId xmlns:a16="http://schemas.microsoft.com/office/drawing/2014/main" id="{DE4C9B73-CC64-422E-85A1-32A3280E78BE}"/>
              </a:ext>
            </a:extLst>
          </p:cNvPr>
          <p:cNvSpPr txBox="1"/>
          <p:nvPr/>
        </p:nvSpPr>
        <p:spPr>
          <a:xfrm>
            <a:off x="970546" y="1690688"/>
            <a:ext cx="2754431" cy="923330"/>
          </a:xfrm>
          <a:prstGeom prst="rect">
            <a:avLst/>
          </a:prstGeom>
          <a:noFill/>
        </p:spPr>
        <p:txBody>
          <a:bodyPr wrap="square">
            <a:spAutoFit/>
          </a:bodyPr>
          <a:lstStyle/>
          <a:p>
            <a:r>
              <a:rPr lang="es-BO" dirty="0">
                <a:hlinkClick r:id="rId4"/>
              </a:rPr>
              <a:t>https://www.sciencedirect.com/science/article/pii/S0148296320304227#s0025</a:t>
            </a:r>
            <a:r>
              <a:rPr lang="es-BO" dirty="0"/>
              <a:t> </a:t>
            </a:r>
          </a:p>
        </p:txBody>
      </p:sp>
      <p:sp>
        <p:nvSpPr>
          <p:cNvPr id="3" name="Content Placeholder 4">
            <a:extLst>
              <a:ext uri="{FF2B5EF4-FFF2-40B4-BE49-F238E27FC236}">
                <a16:creationId xmlns:a16="http://schemas.microsoft.com/office/drawing/2014/main" id="{7CD312E1-662D-51BD-1FBD-3D5051B2A8B7}"/>
              </a:ext>
            </a:extLst>
          </p:cNvPr>
          <p:cNvSpPr txBox="1">
            <a:spLocks/>
          </p:cNvSpPr>
          <p:nvPr/>
        </p:nvSpPr>
        <p:spPr>
          <a:xfrm>
            <a:off x="539816" y="2704699"/>
            <a:ext cx="3945557" cy="38212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ova Con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ova Con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ova Con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s-AR" sz="1800" dirty="0">
                <a:latin typeface="+mn-lt"/>
              </a:rPr>
              <a:t>Microfinanzas vs. </a:t>
            </a:r>
            <a:r>
              <a:rPr lang="es-AR" sz="1800" dirty="0" err="1">
                <a:latin typeface="+mn-lt"/>
              </a:rPr>
              <a:t>Nanofinazas</a:t>
            </a:r>
            <a:r>
              <a:rPr lang="es-AR" sz="1800" dirty="0">
                <a:latin typeface="+mn-lt"/>
              </a:rPr>
              <a:t>:</a:t>
            </a:r>
          </a:p>
          <a:p>
            <a:pPr>
              <a:spcAft>
                <a:spcPts val="600"/>
              </a:spcAft>
            </a:pPr>
            <a:r>
              <a:rPr lang="es-AR" sz="1800" dirty="0">
                <a:latin typeface="+mn-lt"/>
              </a:rPr>
              <a:t>Microfinanzas: préstamo de una EIF para crear un negocio.</a:t>
            </a:r>
          </a:p>
          <a:p>
            <a:pPr>
              <a:spcAft>
                <a:spcPts val="600"/>
              </a:spcAft>
            </a:pPr>
            <a:r>
              <a:rPr lang="es-AR" sz="1800" dirty="0" err="1">
                <a:latin typeface="+mn-lt"/>
              </a:rPr>
              <a:t>Nanofinanzas</a:t>
            </a:r>
            <a:r>
              <a:rPr lang="es-AR" sz="1800" dirty="0">
                <a:latin typeface="+mn-lt"/>
              </a:rPr>
              <a:t>: un grupo de personas se reúne y acumulan sus ahorros en un fondo común que usan para préstamos (solamente a miembros del grupo) para crear un negocio.</a:t>
            </a:r>
          </a:p>
          <a:p>
            <a:pPr marL="0" indent="0">
              <a:spcAft>
                <a:spcPts val="600"/>
              </a:spcAft>
              <a:buNone/>
            </a:pPr>
            <a:r>
              <a:rPr lang="es-ES" sz="1800" dirty="0">
                <a:solidFill>
                  <a:srgbClr val="002060"/>
                </a:solidFill>
                <a:latin typeface="+mn-lt"/>
              </a:rPr>
              <a:t>¿Alguien se acuerda del </a:t>
            </a:r>
            <a:r>
              <a:rPr lang="es-ES" sz="1800" dirty="0" err="1">
                <a:solidFill>
                  <a:srgbClr val="002060"/>
                </a:solidFill>
                <a:latin typeface="+mn-lt"/>
              </a:rPr>
              <a:t>pasanaku</a:t>
            </a:r>
            <a:r>
              <a:rPr lang="es-ES" sz="1800" dirty="0">
                <a:solidFill>
                  <a:srgbClr val="002060"/>
                </a:solidFill>
                <a:latin typeface="+mn-lt"/>
              </a:rPr>
              <a:t>?</a:t>
            </a:r>
            <a:endParaRPr lang="es-AR" sz="1800" dirty="0">
              <a:solidFill>
                <a:srgbClr val="002060"/>
              </a:solidFill>
              <a:latin typeface="+mn-lt"/>
            </a:endParaRPr>
          </a:p>
          <a:p>
            <a:pPr marL="0" indent="0">
              <a:spcAft>
                <a:spcPts val="600"/>
              </a:spcAft>
              <a:buNone/>
            </a:pPr>
            <a:r>
              <a:rPr lang="en-US" sz="1800" dirty="0">
                <a:solidFill>
                  <a:srgbClr val="002060"/>
                </a:solidFill>
                <a:latin typeface="+mn-lt"/>
              </a:rPr>
              <a:t>Hui (China) - 618-906 ASD</a:t>
            </a:r>
            <a:endParaRPr lang="es-AR" sz="1800" dirty="0">
              <a:solidFill>
                <a:srgbClr val="002060"/>
              </a:solidFill>
              <a:latin typeface="+mn-lt"/>
            </a:endParaRPr>
          </a:p>
          <a:p>
            <a:pPr marL="0" indent="0">
              <a:spcAft>
                <a:spcPts val="600"/>
              </a:spcAft>
              <a:buNone/>
            </a:pPr>
            <a:r>
              <a:rPr lang="es-AR" sz="1800" dirty="0" err="1">
                <a:solidFill>
                  <a:srgbClr val="002060"/>
                </a:solidFill>
                <a:latin typeface="+mn-lt"/>
              </a:rPr>
              <a:t>Kou</a:t>
            </a:r>
            <a:r>
              <a:rPr lang="es-AR" sz="1800" dirty="0">
                <a:solidFill>
                  <a:srgbClr val="002060"/>
                </a:solidFill>
                <a:latin typeface="+mn-lt"/>
              </a:rPr>
              <a:t> (Japón) – 1275</a:t>
            </a:r>
          </a:p>
          <a:p>
            <a:pPr marL="0" indent="0">
              <a:spcAft>
                <a:spcPts val="600"/>
              </a:spcAft>
              <a:buNone/>
            </a:pPr>
            <a:r>
              <a:rPr lang="es-AR" sz="1800" dirty="0" err="1">
                <a:solidFill>
                  <a:srgbClr val="002060"/>
                </a:solidFill>
                <a:latin typeface="+mn-lt"/>
              </a:rPr>
              <a:t>Kameti</a:t>
            </a:r>
            <a:r>
              <a:rPr lang="es-AR" sz="1800" dirty="0">
                <a:solidFill>
                  <a:srgbClr val="002060"/>
                </a:solidFill>
                <a:latin typeface="+mn-lt"/>
              </a:rPr>
              <a:t> (India), </a:t>
            </a:r>
            <a:r>
              <a:rPr lang="es-AR" sz="1800" dirty="0" err="1">
                <a:solidFill>
                  <a:srgbClr val="002060"/>
                </a:solidFill>
                <a:latin typeface="+mn-lt"/>
              </a:rPr>
              <a:t>Esusu</a:t>
            </a:r>
            <a:r>
              <a:rPr lang="es-AR" sz="1800" dirty="0">
                <a:solidFill>
                  <a:srgbClr val="002060"/>
                </a:solidFill>
                <a:latin typeface="+mn-lt"/>
              </a:rPr>
              <a:t>, </a:t>
            </a:r>
            <a:r>
              <a:rPr lang="es-AR" sz="1800" dirty="0" err="1">
                <a:solidFill>
                  <a:srgbClr val="002060"/>
                </a:solidFill>
                <a:latin typeface="+mn-lt"/>
              </a:rPr>
              <a:t>Susu</a:t>
            </a:r>
            <a:r>
              <a:rPr lang="es-AR" sz="1800" dirty="0">
                <a:solidFill>
                  <a:srgbClr val="002060"/>
                </a:solidFill>
                <a:latin typeface="+mn-lt"/>
              </a:rPr>
              <a:t>, </a:t>
            </a:r>
            <a:r>
              <a:rPr lang="es-AR" sz="1800" dirty="0" err="1">
                <a:solidFill>
                  <a:srgbClr val="002060"/>
                </a:solidFill>
                <a:latin typeface="+mn-lt"/>
              </a:rPr>
              <a:t>Ikelemba</a:t>
            </a:r>
            <a:r>
              <a:rPr lang="es-AR" sz="1800" dirty="0">
                <a:solidFill>
                  <a:srgbClr val="002060"/>
                </a:solidFill>
                <a:latin typeface="+mn-lt"/>
              </a:rPr>
              <a:t> (</a:t>
            </a:r>
            <a:r>
              <a:rPr lang="es-AR" sz="1800" dirty="0" err="1">
                <a:solidFill>
                  <a:srgbClr val="002060"/>
                </a:solidFill>
                <a:latin typeface="+mn-lt"/>
              </a:rPr>
              <a:t>Africa</a:t>
            </a:r>
            <a:r>
              <a:rPr lang="es-AR" sz="1800" dirty="0">
                <a:solidFill>
                  <a:srgbClr val="002060"/>
                </a:solidFill>
                <a:latin typeface="+mn-lt"/>
              </a:rPr>
              <a:t>) </a:t>
            </a:r>
          </a:p>
          <a:p>
            <a:pPr marL="0" indent="0">
              <a:spcAft>
                <a:spcPts val="600"/>
              </a:spcAft>
              <a:buNone/>
            </a:pPr>
            <a:r>
              <a:rPr lang="es-ES" sz="2400" dirty="0">
                <a:solidFill>
                  <a:srgbClr val="FF0000"/>
                </a:solidFill>
                <a:latin typeface="+mn-lt"/>
              </a:rPr>
              <a:t>¿Cuál negocio tiene mayores rendimientos financieros?</a:t>
            </a:r>
            <a:endParaRPr lang="es-AR" sz="2400" dirty="0">
              <a:solidFill>
                <a:srgbClr val="FF0000"/>
              </a:solidFill>
              <a:latin typeface="+mn-lt"/>
            </a:endParaRPr>
          </a:p>
        </p:txBody>
      </p:sp>
    </p:spTree>
    <p:extLst>
      <p:ext uri="{BB962C8B-B14F-4D97-AF65-F5344CB8AC3E}">
        <p14:creationId xmlns:p14="http://schemas.microsoft.com/office/powerpoint/2010/main" val="3577754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br>
              <a:rPr lang="es-BO" dirty="0"/>
            </a:br>
            <a:r>
              <a:rPr lang="es-BO" dirty="0"/>
              <a:t>una analogía con Rick &amp; </a:t>
            </a:r>
            <a:r>
              <a:rPr lang="es-BO" dirty="0" err="1"/>
              <a:t>Morty</a:t>
            </a:r>
            <a:r>
              <a:rPr lang="es-BO" dirty="0"/>
              <a:t>…</a:t>
            </a:r>
          </a:p>
        </p:txBody>
      </p:sp>
      <p:pic>
        <p:nvPicPr>
          <p:cNvPr id="6146" name="Picture 2" descr="Rick and Morty&quot; The Ricks Must Be Crazy (TV Episode 2015) - IMDb">
            <a:extLst>
              <a:ext uri="{FF2B5EF4-FFF2-40B4-BE49-F238E27FC236}">
                <a16:creationId xmlns:a16="http://schemas.microsoft.com/office/drawing/2014/main" id="{B3D49FEC-2275-A7C2-34B8-09E6857081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657" y="1873568"/>
            <a:ext cx="4989189" cy="28322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ick and Morty: The Ricks Must Be Crazy Multiverse Game">
            <a:extLst>
              <a:ext uri="{FF2B5EF4-FFF2-40B4-BE49-F238E27FC236}">
                <a16:creationId xmlns:a16="http://schemas.microsoft.com/office/drawing/2014/main" id="{B760074C-8774-6A61-B969-ACA6A113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58065"/>
            <a:ext cx="3559289" cy="460087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croverse battery, Rick and Morty - microverses found in Rick's Car  Battery . The Ricks must be crazy episode. | Rick and morty poster, Rick i  morty, Rick morty - angelsofswla.org">
            <a:extLst>
              <a:ext uri="{FF2B5EF4-FFF2-40B4-BE49-F238E27FC236}">
                <a16:creationId xmlns:a16="http://schemas.microsoft.com/office/drawing/2014/main" id="{206C970F-B463-5AE7-A293-C262AF800D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20" t="4546" r="15963" b="45918"/>
          <a:stretch/>
        </p:blipFill>
        <p:spPr bwMode="auto">
          <a:xfrm>
            <a:off x="8756001" y="4025198"/>
            <a:ext cx="2818798" cy="246767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08C40BB-7581-4780-B4F2-B0FB7ECF2BC0}"/>
              </a:ext>
            </a:extLst>
          </p:cNvPr>
          <p:cNvPicPr>
            <a:picLocks noChangeAspect="1"/>
          </p:cNvPicPr>
          <p:nvPr/>
        </p:nvPicPr>
        <p:blipFill rotWithShape="1">
          <a:blip r:embed="rId5">
            <a:clrChange>
              <a:clrFrom>
                <a:srgbClr val="FFFFFF"/>
              </a:clrFrom>
              <a:clrTo>
                <a:srgbClr val="FFFFFF">
                  <a:alpha val="0"/>
                </a:srgbClr>
              </a:clrTo>
            </a:clrChange>
          </a:blip>
          <a:srcRect t="4405" r="27495"/>
          <a:stretch/>
        </p:blipFill>
        <p:spPr>
          <a:xfrm>
            <a:off x="4802670" y="5003936"/>
            <a:ext cx="2818799" cy="1597792"/>
          </a:xfrm>
          <a:prstGeom prst="rect">
            <a:avLst/>
          </a:prstGeom>
        </p:spPr>
      </p:pic>
      <p:cxnSp>
        <p:nvCxnSpPr>
          <p:cNvPr id="5" name="Straight Arrow Connector 4">
            <a:extLst>
              <a:ext uri="{FF2B5EF4-FFF2-40B4-BE49-F238E27FC236}">
                <a16:creationId xmlns:a16="http://schemas.microsoft.com/office/drawing/2014/main" id="{00C257E4-DA56-EDF8-FC93-C24560DB24AA}"/>
              </a:ext>
            </a:extLst>
          </p:cNvPr>
          <p:cNvCxnSpPr/>
          <p:nvPr/>
        </p:nvCxnSpPr>
        <p:spPr>
          <a:xfrm>
            <a:off x="7505700" y="3771900"/>
            <a:ext cx="1828800" cy="13081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EB4BB59-7094-9491-767A-810401972EEF}"/>
              </a:ext>
            </a:extLst>
          </p:cNvPr>
          <p:cNvCxnSpPr>
            <a:cxnSpLocks/>
          </p:cNvCxnSpPr>
          <p:nvPr/>
        </p:nvCxnSpPr>
        <p:spPr>
          <a:xfrm flipV="1">
            <a:off x="7674818" y="5232400"/>
            <a:ext cx="1659682" cy="26636"/>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18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p>
        </p:txBody>
      </p:sp>
      <p:pic>
        <p:nvPicPr>
          <p:cNvPr id="10" name="Picture 9">
            <a:extLst>
              <a:ext uri="{FF2B5EF4-FFF2-40B4-BE49-F238E27FC236}">
                <a16:creationId xmlns:a16="http://schemas.microsoft.com/office/drawing/2014/main" id="{228AD50B-ADBC-DF57-1345-C319F8A2D1BD}"/>
              </a:ext>
            </a:extLst>
          </p:cNvPr>
          <p:cNvPicPr>
            <a:picLocks noChangeAspect="1"/>
          </p:cNvPicPr>
          <p:nvPr/>
        </p:nvPicPr>
        <p:blipFill>
          <a:blip r:embed="rId2"/>
          <a:stretch>
            <a:fillRect/>
          </a:stretch>
        </p:blipFill>
        <p:spPr>
          <a:xfrm>
            <a:off x="429927" y="1616280"/>
            <a:ext cx="8621631" cy="3937500"/>
          </a:xfrm>
          <a:prstGeom prst="rect">
            <a:avLst/>
          </a:prstGeom>
        </p:spPr>
      </p:pic>
      <p:pic>
        <p:nvPicPr>
          <p:cNvPr id="11" name="Picture 10">
            <a:extLst>
              <a:ext uri="{FF2B5EF4-FFF2-40B4-BE49-F238E27FC236}">
                <a16:creationId xmlns:a16="http://schemas.microsoft.com/office/drawing/2014/main" id="{8B9E3A71-7F73-5F66-25C0-1A29C5DCAF3C}"/>
              </a:ext>
            </a:extLst>
          </p:cNvPr>
          <p:cNvPicPr>
            <a:picLocks noChangeAspect="1"/>
          </p:cNvPicPr>
          <p:nvPr/>
        </p:nvPicPr>
        <p:blipFill rotWithShape="1">
          <a:blip r:embed="rId3">
            <a:clrChange>
              <a:clrFrom>
                <a:srgbClr val="FFFFFF"/>
              </a:clrFrom>
              <a:clrTo>
                <a:srgbClr val="FFFFFF">
                  <a:alpha val="0"/>
                </a:srgbClr>
              </a:clrTo>
            </a:clrChange>
          </a:blip>
          <a:srcRect t="4405" r="27495"/>
          <a:stretch/>
        </p:blipFill>
        <p:spPr>
          <a:xfrm>
            <a:off x="6165076" y="3135998"/>
            <a:ext cx="5710894" cy="3237130"/>
          </a:xfrm>
          <a:prstGeom prst="rect">
            <a:avLst/>
          </a:prstGeom>
        </p:spPr>
      </p:pic>
    </p:spTree>
    <p:extLst>
      <p:ext uri="{BB962C8B-B14F-4D97-AF65-F5344CB8AC3E}">
        <p14:creationId xmlns:p14="http://schemas.microsoft.com/office/powerpoint/2010/main" val="3833520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p>
        </p:txBody>
      </p:sp>
      <p:pic>
        <p:nvPicPr>
          <p:cNvPr id="4" name="Picture 3">
            <a:extLst>
              <a:ext uri="{FF2B5EF4-FFF2-40B4-BE49-F238E27FC236}">
                <a16:creationId xmlns:a16="http://schemas.microsoft.com/office/drawing/2014/main" id="{7B8DF445-8B2D-4BE3-45BF-95B3BDA5317C}"/>
              </a:ext>
            </a:extLst>
          </p:cNvPr>
          <p:cNvPicPr>
            <a:picLocks noChangeAspect="1"/>
          </p:cNvPicPr>
          <p:nvPr/>
        </p:nvPicPr>
        <p:blipFill>
          <a:blip r:embed="rId2"/>
          <a:stretch>
            <a:fillRect/>
          </a:stretch>
        </p:blipFill>
        <p:spPr>
          <a:xfrm>
            <a:off x="1806777" y="1466219"/>
            <a:ext cx="8443692" cy="5311600"/>
          </a:xfrm>
          <a:prstGeom prst="rect">
            <a:avLst/>
          </a:prstGeom>
        </p:spPr>
      </p:pic>
    </p:spTree>
    <p:extLst>
      <p:ext uri="{BB962C8B-B14F-4D97-AF65-F5344CB8AC3E}">
        <p14:creationId xmlns:p14="http://schemas.microsoft.com/office/powerpoint/2010/main" val="470198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D23E85-3BA2-6701-EB30-7AB8AB0F9D78}"/>
              </a:ext>
            </a:extLst>
          </p:cNvPr>
          <p:cNvPicPr>
            <a:picLocks noChangeAspect="1"/>
          </p:cNvPicPr>
          <p:nvPr/>
        </p:nvPicPr>
        <p:blipFill>
          <a:blip r:embed="rId2"/>
          <a:stretch>
            <a:fillRect/>
          </a:stretch>
        </p:blipFill>
        <p:spPr>
          <a:xfrm>
            <a:off x="838200" y="1399470"/>
            <a:ext cx="7083392" cy="5288933"/>
          </a:xfrm>
          <a:prstGeom prst="rect">
            <a:avLst/>
          </a:prstGeom>
        </p:spPr>
      </p:pic>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p>
        </p:txBody>
      </p:sp>
      <p:pic>
        <p:nvPicPr>
          <p:cNvPr id="5" name="Picture 4">
            <a:extLst>
              <a:ext uri="{FF2B5EF4-FFF2-40B4-BE49-F238E27FC236}">
                <a16:creationId xmlns:a16="http://schemas.microsoft.com/office/drawing/2014/main" id="{DB414CE9-9AD4-123E-08B4-42840F253CAF}"/>
              </a:ext>
            </a:extLst>
          </p:cNvPr>
          <p:cNvPicPr>
            <a:picLocks noChangeAspect="1"/>
          </p:cNvPicPr>
          <p:nvPr/>
        </p:nvPicPr>
        <p:blipFill rotWithShape="1">
          <a:blip r:embed="rId3">
            <a:clrChange>
              <a:clrFrom>
                <a:srgbClr val="FFFFFF"/>
              </a:clrFrom>
              <a:clrTo>
                <a:srgbClr val="FFFFFF">
                  <a:alpha val="0"/>
                </a:srgbClr>
              </a:clrTo>
            </a:clrChange>
          </a:blip>
          <a:srcRect t="4405" r="27495"/>
          <a:stretch/>
        </p:blipFill>
        <p:spPr>
          <a:xfrm>
            <a:off x="6165076" y="3135998"/>
            <a:ext cx="5710894" cy="3237130"/>
          </a:xfrm>
          <a:prstGeom prst="rect">
            <a:avLst/>
          </a:prstGeom>
        </p:spPr>
      </p:pic>
    </p:spTree>
    <p:extLst>
      <p:ext uri="{BB962C8B-B14F-4D97-AF65-F5344CB8AC3E}">
        <p14:creationId xmlns:p14="http://schemas.microsoft.com/office/powerpoint/2010/main" val="2987819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p>
        </p:txBody>
      </p:sp>
      <p:pic>
        <p:nvPicPr>
          <p:cNvPr id="6" name="Picture 5">
            <a:extLst>
              <a:ext uri="{FF2B5EF4-FFF2-40B4-BE49-F238E27FC236}">
                <a16:creationId xmlns:a16="http://schemas.microsoft.com/office/drawing/2014/main" id="{03BC4E91-714F-C990-FCC5-AEBFC298724C}"/>
              </a:ext>
            </a:extLst>
          </p:cNvPr>
          <p:cNvPicPr>
            <a:picLocks noChangeAspect="1"/>
          </p:cNvPicPr>
          <p:nvPr/>
        </p:nvPicPr>
        <p:blipFill>
          <a:blip r:embed="rId2"/>
          <a:stretch>
            <a:fillRect/>
          </a:stretch>
        </p:blipFill>
        <p:spPr>
          <a:xfrm>
            <a:off x="915202" y="1309035"/>
            <a:ext cx="4533209" cy="5361131"/>
          </a:xfrm>
          <a:prstGeom prst="rect">
            <a:avLst/>
          </a:prstGeom>
        </p:spPr>
      </p:pic>
      <p:pic>
        <p:nvPicPr>
          <p:cNvPr id="8" name="Picture 7">
            <a:extLst>
              <a:ext uri="{FF2B5EF4-FFF2-40B4-BE49-F238E27FC236}">
                <a16:creationId xmlns:a16="http://schemas.microsoft.com/office/drawing/2014/main" id="{9E9816CD-F5E7-4F23-388A-546F49A9F60A}"/>
              </a:ext>
            </a:extLst>
          </p:cNvPr>
          <p:cNvPicPr>
            <a:picLocks noChangeAspect="1"/>
          </p:cNvPicPr>
          <p:nvPr/>
        </p:nvPicPr>
        <p:blipFill rotWithShape="1">
          <a:blip r:embed="rId3">
            <a:clrChange>
              <a:clrFrom>
                <a:srgbClr val="FFFFFF"/>
              </a:clrFrom>
              <a:clrTo>
                <a:srgbClr val="FFFFFF">
                  <a:alpha val="0"/>
                </a:srgbClr>
              </a:clrTo>
            </a:clrChange>
          </a:blip>
          <a:srcRect t="4405" r="27495"/>
          <a:stretch/>
        </p:blipFill>
        <p:spPr>
          <a:xfrm>
            <a:off x="6165076" y="3135998"/>
            <a:ext cx="5710894" cy="3237130"/>
          </a:xfrm>
          <a:prstGeom prst="rect">
            <a:avLst/>
          </a:prstGeom>
        </p:spPr>
      </p:pic>
    </p:spTree>
    <p:extLst>
      <p:ext uri="{BB962C8B-B14F-4D97-AF65-F5344CB8AC3E}">
        <p14:creationId xmlns:p14="http://schemas.microsoft.com/office/powerpoint/2010/main" val="200311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BC5BD-2159-9D97-7CDC-2174DBCF196B}"/>
              </a:ext>
            </a:extLst>
          </p:cNvPr>
          <p:cNvSpPr>
            <a:spLocks noGrp="1"/>
          </p:cNvSpPr>
          <p:nvPr>
            <p:ph type="title"/>
          </p:nvPr>
        </p:nvSpPr>
        <p:spPr/>
        <p:txBody>
          <a:bodyPr/>
          <a:lstStyle/>
          <a:p>
            <a:r>
              <a:rPr lang="en-US" dirty="0" err="1"/>
              <a:t>Contenido</a:t>
            </a:r>
            <a:endParaRPr lang="en-US" dirty="0"/>
          </a:p>
        </p:txBody>
      </p:sp>
      <p:sp>
        <p:nvSpPr>
          <p:cNvPr id="3" name="Content Placeholder 2">
            <a:extLst>
              <a:ext uri="{FF2B5EF4-FFF2-40B4-BE49-F238E27FC236}">
                <a16:creationId xmlns:a16="http://schemas.microsoft.com/office/drawing/2014/main" id="{2B341742-0F00-9B16-0B06-A64294A7750C}"/>
              </a:ext>
            </a:extLst>
          </p:cNvPr>
          <p:cNvSpPr>
            <a:spLocks noGrp="1"/>
          </p:cNvSpPr>
          <p:nvPr>
            <p:ph idx="1"/>
          </p:nvPr>
        </p:nvSpPr>
        <p:spPr>
          <a:xfrm>
            <a:off x="838200" y="1436915"/>
            <a:ext cx="10672482" cy="5055960"/>
          </a:xfrm>
        </p:spPr>
        <p:txBody>
          <a:bodyPr>
            <a:normAutofit fontScale="62500" lnSpcReduction="20000"/>
          </a:bodyPr>
          <a:lstStyle/>
          <a:p>
            <a:pPr marL="0" indent="0">
              <a:lnSpc>
                <a:spcPct val="120000"/>
              </a:lnSpc>
              <a:spcAft>
                <a:spcPts val="1200"/>
              </a:spcAft>
              <a:buNone/>
            </a:pPr>
            <a:r>
              <a:rPr lang="es-BO" sz="3600" b="0" i="0" dirty="0">
                <a:solidFill>
                  <a:srgbClr val="000000"/>
                </a:solidFill>
                <a:effectLst/>
                <a:ea typeface="Calibri" panose="020F0502020204030204" pitchFamily="34" charset="0"/>
                <a:cs typeface="Times New Roman" panose="02020603050405020304" pitchFamily="18" charset="0"/>
              </a:rPr>
              <a:t>1. Fundamentos de la inteligencia artificial (AI)</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2. Herramientas y lenguajes de programación utilizados en la IA</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3. Big Data e infraestructura de estimación e implementación de algoritmos de AI</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4. Algoritmos generativos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t>
            </a:r>
            <a:r>
              <a:rPr lang="es-BO" sz="3600" b="0" i="0" dirty="0" err="1">
                <a:solidFill>
                  <a:srgbClr val="000000"/>
                </a:solidFill>
                <a:effectLst/>
                <a:ea typeface="Calibri" panose="020F0502020204030204" pitchFamily="34" charset="0"/>
                <a:cs typeface="Times New Roman" panose="02020603050405020304" pitchFamily="18" charset="0"/>
              </a:rPr>
              <a:t>Midjourney</a:t>
            </a:r>
            <a:r>
              <a:rPr lang="es-BO" sz="3600" b="0" i="0" dirty="0">
                <a:solidFill>
                  <a:srgbClr val="000000"/>
                </a:solidFill>
                <a:effectLst/>
                <a:ea typeface="Calibri" panose="020F0502020204030204" pitchFamily="34" charset="0"/>
                <a:cs typeface="Times New Roman" panose="02020603050405020304" pitchFamily="18" charset="0"/>
              </a:rPr>
              <a:t>, DALL-E</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t>
            </a:r>
            <a:r>
              <a:rPr lang="es-BO" sz="3600" b="0" i="0" dirty="0" err="1">
                <a:solidFill>
                  <a:srgbClr val="000000"/>
                </a:solidFill>
                <a:effectLst/>
                <a:ea typeface="Calibri" panose="020F0502020204030204" pitchFamily="34" charset="0"/>
                <a:cs typeface="Times New Roman" panose="02020603050405020304" pitchFamily="18" charset="0"/>
              </a:rPr>
              <a:t>ChatGPT</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5. Aprendizaje automático (machine </a:t>
            </a:r>
            <a:r>
              <a:rPr lang="es-BO" sz="3600" b="0" i="0" dirty="0" err="1">
                <a:solidFill>
                  <a:srgbClr val="000000"/>
                </a:solidFill>
                <a:effectLst/>
                <a:ea typeface="Calibri" panose="020F0502020204030204" pitchFamily="34" charset="0"/>
                <a:cs typeface="Times New Roman" panose="02020603050405020304" pitchFamily="18" charset="0"/>
              </a:rPr>
              <a:t>learning</a:t>
            </a:r>
            <a:r>
              <a:rPr lang="es-BO" sz="3600" dirty="0">
                <a:solidFill>
                  <a:srgbClr val="000000"/>
                </a:solidFill>
                <a:ea typeface="Calibri" panose="020F0502020204030204" pitchFamily="34" charset="0"/>
                <a:cs typeface="Times New Roman" panose="02020603050405020304" pitchFamily="18" charset="0"/>
              </a:rPr>
              <a:t>, ML</a:t>
            </a:r>
            <a:r>
              <a:rPr lang="es-BO" sz="3600" b="0" i="0" dirty="0">
                <a:solidFill>
                  <a:srgbClr val="000000"/>
                </a:solidFill>
                <a:effectLst/>
                <a:ea typeface="Calibri" panose="020F0502020204030204" pitchFamily="34" charset="0"/>
                <a:cs typeface="Times New Roman" panose="02020603050405020304" pitchFamily="18" charset="0"/>
              </a:rPr>
              <a:t>)</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Aprendizaje supervisado</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Aprendizaje no supervisado</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Algoritmos de ML más comunes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6. Deep </a:t>
            </a:r>
            <a:r>
              <a:rPr lang="es-BO" sz="3600" b="0" i="0" dirty="0" err="1">
                <a:solidFill>
                  <a:srgbClr val="000000"/>
                </a:solidFill>
                <a:effectLst/>
                <a:ea typeface="Calibri" panose="020F0502020204030204" pitchFamily="34" charset="0"/>
                <a:cs typeface="Times New Roman" panose="02020603050405020304" pitchFamily="18" charset="0"/>
              </a:rPr>
              <a:t>Learning</a:t>
            </a:r>
            <a:r>
              <a:rPr lang="es-BO" sz="3600" b="0" i="0" dirty="0">
                <a:solidFill>
                  <a:srgbClr val="000000"/>
                </a:solidFill>
                <a:effectLst/>
                <a:ea typeface="Calibri" panose="020F0502020204030204" pitchFamily="34" charset="0"/>
                <a:cs typeface="Times New Roman" panose="02020603050405020304" pitchFamily="18" charset="0"/>
              </a:rPr>
              <a:t> (redes neuronales profundas)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7. Visión por computadora (CV)</a:t>
            </a:r>
            <a:endParaRPr lang="es-BO" sz="2900" dirty="0">
              <a:solidFill>
                <a:srgbClr val="000000"/>
              </a:solidFill>
              <a:effectLst/>
              <a:ea typeface="Calibri" panose="020F0502020204030204" pitchFamily="34" charset="0"/>
              <a:cs typeface="Times New Roman" panose="02020603050405020304" pitchFamily="18" charset="0"/>
            </a:endParaRPr>
          </a:p>
          <a:p>
            <a:pPr marL="0" indent="0" algn="ctr">
              <a:buNone/>
            </a:pPr>
            <a:r>
              <a:rPr lang="es-BO" sz="3800" b="0" i="0" dirty="0">
                <a:solidFill>
                  <a:srgbClr val="000000"/>
                </a:solidFill>
                <a:effectLst/>
                <a:ea typeface="Calibri" panose="020F0502020204030204" pitchFamily="34" charset="0"/>
                <a:cs typeface="Times New Roman" panose="02020603050405020304" pitchFamily="18" charset="0"/>
              </a:rPr>
              <a:t>Aplicaciones en economía y finanzas</a:t>
            </a:r>
            <a:endParaRPr lang="en-US" sz="5100" dirty="0">
              <a:solidFill>
                <a:srgbClr val="FF00FF"/>
              </a:solidFill>
            </a:endParaRPr>
          </a:p>
        </p:txBody>
      </p:sp>
    </p:spTree>
    <p:extLst>
      <p:ext uri="{BB962C8B-B14F-4D97-AF65-F5344CB8AC3E}">
        <p14:creationId xmlns:p14="http://schemas.microsoft.com/office/powerpoint/2010/main" val="2230388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p>
        </p:txBody>
      </p:sp>
      <p:pic>
        <p:nvPicPr>
          <p:cNvPr id="4" name="Picture 3">
            <a:extLst>
              <a:ext uri="{FF2B5EF4-FFF2-40B4-BE49-F238E27FC236}">
                <a16:creationId xmlns:a16="http://schemas.microsoft.com/office/drawing/2014/main" id="{BE8A654A-6B8C-DF70-B731-8FDEFD0B8735}"/>
              </a:ext>
            </a:extLst>
          </p:cNvPr>
          <p:cNvPicPr>
            <a:picLocks noChangeAspect="1"/>
          </p:cNvPicPr>
          <p:nvPr/>
        </p:nvPicPr>
        <p:blipFill>
          <a:blip r:embed="rId2"/>
          <a:stretch>
            <a:fillRect/>
          </a:stretch>
        </p:blipFill>
        <p:spPr>
          <a:xfrm>
            <a:off x="766139" y="1395663"/>
            <a:ext cx="7848471" cy="5433557"/>
          </a:xfrm>
          <a:prstGeom prst="rect">
            <a:avLst/>
          </a:prstGeom>
        </p:spPr>
      </p:pic>
      <p:pic>
        <p:nvPicPr>
          <p:cNvPr id="7" name="Picture 6">
            <a:extLst>
              <a:ext uri="{FF2B5EF4-FFF2-40B4-BE49-F238E27FC236}">
                <a16:creationId xmlns:a16="http://schemas.microsoft.com/office/drawing/2014/main" id="{A3CBFD41-EFD8-B1F9-E548-3FDBDE129746}"/>
              </a:ext>
            </a:extLst>
          </p:cNvPr>
          <p:cNvPicPr>
            <a:picLocks noChangeAspect="1"/>
          </p:cNvPicPr>
          <p:nvPr/>
        </p:nvPicPr>
        <p:blipFill rotWithShape="1">
          <a:blip r:embed="rId3">
            <a:clrChange>
              <a:clrFrom>
                <a:srgbClr val="FFFFFF"/>
              </a:clrFrom>
              <a:clrTo>
                <a:srgbClr val="FFFFFF">
                  <a:alpha val="0"/>
                </a:srgbClr>
              </a:clrTo>
            </a:clrChange>
          </a:blip>
          <a:srcRect t="4405" r="27495"/>
          <a:stretch/>
        </p:blipFill>
        <p:spPr>
          <a:xfrm>
            <a:off x="6165076" y="3135998"/>
            <a:ext cx="5710894" cy="3237130"/>
          </a:xfrm>
          <a:prstGeom prst="rect">
            <a:avLst/>
          </a:prstGeom>
        </p:spPr>
      </p:pic>
    </p:spTree>
    <p:extLst>
      <p:ext uri="{BB962C8B-B14F-4D97-AF65-F5344CB8AC3E}">
        <p14:creationId xmlns:p14="http://schemas.microsoft.com/office/powerpoint/2010/main" val="758747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p>
        </p:txBody>
      </p:sp>
      <p:pic>
        <p:nvPicPr>
          <p:cNvPr id="5" name="Picture 4">
            <a:extLst>
              <a:ext uri="{FF2B5EF4-FFF2-40B4-BE49-F238E27FC236}">
                <a16:creationId xmlns:a16="http://schemas.microsoft.com/office/drawing/2014/main" id="{D3EC68ED-7103-1B26-51E7-902445AD389B}"/>
              </a:ext>
            </a:extLst>
          </p:cNvPr>
          <p:cNvPicPr>
            <a:picLocks noChangeAspect="1"/>
          </p:cNvPicPr>
          <p:nvPr/>
        </p:nvPicPr>
        <p:blipFill>
          <a:blip r:embed="rId2"/>
          <a:stretch>
            <a:fillRect/>
          </a:stretch>
        </p:blipFill>
        <p:spPr>
          <a:xfrm>
            <a:off x="1001829" y="1586971"/>
            <a:ext cx="4898457" cy="5018141"/>
          </a:xfrm>
          <a:prstGeom prst="rect">
            <a:avLst/>
          </a:prstGeom>
        </p:spPr>
      </p:pic>
      <p:pic>
        <p:nvPicPr>
          <p:cNvPr id="8" name="Picture 7">
            <a:extLst>
              <a:ext uri="{FF2B5EF4-FFF2-40B4-BE49-F238E27FC236}">
                <a16:creationId xmlns:a16="http://schemas.microsoft.com/office/drawing/2014/main" id="{B7A29905-C516-2A2A-7E51-2A9C069D1C86}"/>
              </a:ext>
            </a:extLst>
          </p:cNvPr>
          <p:cNvPicPr>
            <a:picLocks noChangeAspect="1"/>
          </p:cNvPicPr>
          <p:nvPr/>
        </p:nvPicPr>
        <p:blipFill>
          <a:blip r:embed="rId3"/>
          <a:stretch>
            <a:fillRect/>
          </a:stretch>
        </p:blipFill>
        <p:spPr>
          <a:xfrm>
            <a:off x="6501280" y="1665936"/>
            <a:ext cx="4769903" cy="4881030"/>
          </a:xfrm>
          <a:prstGeom prst="rect">
            <a:avLst/>
          </a:prstGeom>
        </p:spPr>
      </p:pic>
    </p:spTree>
    <p:extLst>
      <p:ext uri="{BB962C8B-B14F-4D97-AF65-F5344CB8AC3E}">
        <p14:creationId xmlns:p14="http://schemas.microsoft.com/office/powerpoint/2010/main" val="3961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p>
        </p:txBody>
      </p:sp>
      <p:sp>
        <p:nvSpPr>
          <p:cNvPr id="7" name="TextBox 6">
            <a:extLst>
              <a:ext uri="{FF2B5EF4-FFF2-40B4-BE49-F238E27FC236}">
                <a16:creationId xmlns:a16="http://schemas.microsoft.com/office/drawing/2014/main" id="{867824D4-8CE8-AE16-847A-E3481F4A8057}"/>
              </a:ext>
            </a:extLst>
          </p:cNvPr>
          <p:cNvSpPr txBox="1"/>
          <p:nvPr/>
        </p:nvSpPr>
        <p:spPr>
          <a:xfrm>
            <a:off x="728988" y="1505684"/>
            <a:ext cx="3512812" cy="4708981"/>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s-AR" sz="2000" dirty="0">
                <a:latin typeface="+mn-lt"/>
              </a:rPr>
              <a:t>Los negocios financiados con </a:t>
            </a:r>
            <a:r>
              <a:rPr lang="es-AR" sz="2000" dirty="0" err="1">
                <a:latin typeface="+mn-lt"/>
              </a:rPr>
              <a:t>nanofinanzas</a:t>
            </a:r>
            <a:r>
              <a:rPr lang="es-AR" sz="2000" dirty="0">
                <a:latin typeface="+mn-lt"/>
              </a:rPr>
              <a:t> tienen mayores rendimientos que los negocios financiados con microfinanzas.</a:t>
            </a:r>
          </a:p>
          <a:p>
            <a:pPr marL="285750" indent="-285750">
              <a:spcAft>
                <a:spcPts val="1200"/>
              </a:spcAft>
              <a:buFont typeface="Arial" panose="020B0604020202020204" pitchFamily="34" charset="0"/>
              <a:buChar char="•"/>
            </a:pPr>
            <a:r>
              <a:rPr lang="es-AR" sz="2000" dirty="0"/>
              <a:t>La explicación: los grupos </a:t>
            </a:r>
            <a:r>
              <a:rPr lang="es-AR" sz="2000" dirty="0" err="1"/>
              <a:t>auto-financiados</a:t>
            </a:r>
            <a:r>
              <a:rPr lang="es-AR" sz="2000" dirty="0"/>
              <a:t> con </a:t>
            </a:r>
            <a:r>
              <a:rPr lang="es-AR" sz="2000" dirty="0" err="1"/>
              <a:t>nanofinanzas</a:t>
            </a:r>
            <a:r>
              <a:rPr lang="es-AR" sz="2000" dirty="0"/>
              <a:t> crean capital social, que se añade al capital financiero.</a:t>
            </a:r>
          </a:p>
          <a:p>
            <a:pPr marL="285750" indent="-285750">
              <a:spcAft>
                <a:spcPts val="1200"/>
              </a:spcAft>
              <a:buFont typeface="Arial" panose="020B0604020202020204" pitchFamily="34" charset="0"/>
              <a:buChar char="•"/>
            </a:pPr>
            <a:r>
              <a:rPr lang="es-AR" sz="2000" dirty="0"/>
              <a:t>El capital social resulta del hecho de que los grupos se forman debido a efectos de la </a:t>
            </a:r>
            <a:r>
              <a:rPr lang="es-AR" sz="2000" dirty="0" err="1"/>
              <a:t>homofilia</a:t>
            </a:r>
            <a:r>
              <a:rPr lang="es-AR" sz="2000" dirty="0"/>
              <a:t>. </a:t>
            </a:r>
          </a:p>
        </p:txBody>
      </p:sp>
      <p:pic>
        <p:nvPicPr>
          <p:cNvPr id="10" name="Picture 9">
            <a:extLst>
              <a:ext uri="{FF2B5EF4-FFF2-40B4-BE49-F238E27FC236}">
                <a16:creationId xmlns:a16="http://schemas.microsoft.com/office/drawing/2014/main" id="{284C3078-C2B6-743B-F084-B7D7B8252C0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91692" y="2140585"/>
            <a:ext cx="7517019" cy="2932430"/>
          </a:xfrm>
          <a:prstGeom prst="rect">
            <a:avLst/>
          </a:prstGeom>
        </p:spPr>
      </p:pic>
    </p:spTree>
    <p:extLst>
      <p:ext uri="{BB962C8B-B14F-4D97-AF65-F5344CB8AC3E}">
        <p14:creationId xmlns:p14="http://schemas.microsoft.com/office/powerpoint/2010/main" val="2262238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p>
        </p:txBody>
      </p:sp>
      <p:sp>
        <p:nvSpPr>
          <p:cNvPr id="3" name="Content Placeholder 4">
            <a:extLst>
              <a:ext uri="{FF2B5EF4-FFF2-40B4-BE49-F238E27FC236}">
                <a16:creationId xmlns:a16="http://schemas.microsoft.com/office/drawing/2014/main" id="{915919B2-597E-3814-2128-002EAAA38A58}"/>
              </a:ext>
            </a:extLst>
          </p:cNvPr>
          <p:cNvSpPr txBox="1">
            <a:spLocks/>
          </p:cNvSpPr>
          <p:nvPr/>
        </p:nvSpPr>
        <p:spPr>
          <a:xfrm>
            <a:off x="703445" y="1565513"/>
            <a:ext cx="3945557" cy="485453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ova Con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ova Con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ova Con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s-BO" sz="1800" dirty="0">
                <a:latin typeface="+mn-lt"/>
              </a:rPr>
              <a:t>3 tipos de agentes que utilizan inteligencia artificial (redes neuronales) para predecir la inflación en t + 1.</a:t>
            </a:r>
          </a:p>
          <a:p>
            <a:pPr>
              <a:spcAft>
                <a:spcPts val="600"/>
              </a:spcAft>
            </a:pPr>
            <a:r>
              <a:rPr lang="es-BO" sz="1800" b="1" dirty="0">
                <a:solidFill>
                  <a:srgbClr val="FF00FF"/>
                </a:solidFill>
                <a:latin typeface="+mn-lt"/>
              </a:rPr>
              <a:t>La red neuronal tiene una arquitectura simple: 1 entrada, 1 capa oculta con una función de transformación sigmoidal, y 1 capa de salida.</a:t>
            </a:r>
          </a:p>
          <a:p>
            <a:pPr>
              <a:spcAft>
                <a:spcPts val="600"/>
              </a:spcAft>
            </a:pPr>
            <a:r>
              <a:rPr lang="es-BO" sz="1800" dirty="0">
                <a:latin typeface="+mn-lt"/>
              </a:rPr>
              <a:t>La utilidad de trabajar de los agentes  esta modelizada como una función Beta, como función de los salarios reales esperados y las habilidades de cada agente, i.e. </a:t>
            </a:r>
            <a:r>
              <a:rPr lang="es-BO" sz="1800" b="1" dirty="0">
                <a:latin typeface="+mn-lt"/>
              </a:rPr>
              <a:t>la decisión de trabajar depende de que los salarios reales esperados superen las expectativas de los agentes.</a:t>
            </a:r>
          </a:p>
          <a:p>
            <a:pPr>
              <a:spcAft>
                <a:spcPts val="600"/>
              </a:spcAft>
            </a:pPr>
            <a:r>
              <a:rPr lang="es-BO" sz="1800" dirty="0">
                <a:latin typeface="+mn-lt"/>
              </a:rPr>
              <a:t>Los salarios reales son iguales a (salarios nominales/IPC)</a:t>
            </a:r>
            <a:endParaRPr lang="es-BO" sz="2400" dirty="0">
              <a:latin typeface="+mn-lt"/>
            </a:endParaRPr>
          </a:p>
        </p:txBody>
      </p:sp>
      <p:pic>
        <p:nvPicPr>
          <p:cNvPr id="6" name="Picture 5">
            <a:extLst>
              <a:ext uri="{FF2B5EF4-FFF2-40B4-BE49-F238E27FC236}">
                <a16:creationId xmlns:a16="http://schemas.microsoft.com/office/drawing/2014/main" id="{2C08EDDD-1B78-1134-5426-3D7C16D4F1FD}"/>
              </a:ext>
            </a:extLst>
          </p:cNvPr>
          <p:cNvPicPr>
            <a:picLocks noChangeAspect="1"/>
          </p:cNvPicPr>
          <p:nvPr/>
        </p:nvPicPr>
        <p:blipFill>
          <a:blip r:embed="rId2"/>
          <a:stretch>
            <a:fillRect/>
          </a:stretch>
        </p:blipFill>
        <p:spPr>
          <a:xfrm>
            <a:off x="4915866" y="1565513"/>
            <a:ext cx="6437934" cy="4688230"/>
          </a:xfrm>
          <a:prstGeom prst="rect">
            <a:avLst/>
          </a:prstGeom>
        </p:spPr>
      </p:pic>
      <p:cxnSp>
        <p:nvCxnSpPr>
          <p:cNvPr id="8" name="Straight Connector 7">
            <a:extLst>
              <a:ext uri="{FF2B5EF4-FFF2-40B4-BE49-F238E27FC236}">
                <a16:creationId xmlns:a16="http://schemas.microsoft.com/office/drawing/2014/main" id="{DDC38ADA-DB24-AFE9-24AA-B3B480CFFAA8}"/>
              </a:ext>
            </a:extLst>
          </p:cNvPr>
          <p:cNvCxnSpPr/>
          <p:nvPr/>
        </p:nvCxnSpPr>
        <p:spPr>
          <a:xfrm>
            <a:off x="4321743" y="2839453"/>
            <a:ext cx="2868329" cy="837398"/>
          </a:xfrm>
          <a:prstGeom prst="line">
            <a:avLst/>
          </a:prstGeom>
          <a:ln w="38100">
            <a:solidFill>
              <a:srgbClr val="FF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586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p>
        </p:txBody>
      </p:sp>
      <p:grpSp>
        <p:nvGrpSpPr>
          <p:cNvPr id="12" name="Group 11">
            <a:extLst>
              <a:ext uri="{FF2B5EF4-FFF2-40B4-BE49-F238E27FC236}">
                <a16:creationId xmlns:a16="http://schemas.microsoft.com/office/drawing/2014/main" id="{AE6C2FF7-5D70-59BC-F47B-83FD3346096C}"/>
              </a:ext>
            </a:extLst>
          </p:cNvPr>
          <p:cNvGrpSpPr/>
          <p:nvPr/>
        </p:nvGrpSpPr>
        <p:grpSpPr>
          <a:xfrm>
            <a:off x="699929" y="2380655"/>
            <a:ext cx="11150242" cy="3981033"/>
            <a:chOff x="526674" y="1687640"/>
            <a:chExt cx="11150242" cy="3981033"/>
          </a:xfrm>
        </p:grpSpPr>
        <p:pic>
          <p:nvPicPr>
            <p:cNvPr id="8" name="Picture 7">
              <a:extLst>
                <a:ext uri="{FF2B5EF4-FFF2-40B4-BE49-F238E27FC236}">
                  <a16:creationId xmlns:a16="http://schemas.microsoft.com/office/drawing/2014/main" id="{8C25184F-F74E-7DC9-6172-11FF86498D2A}"/>
                </a:ext>
              </a:extLst>
            </p:cNvPr>
            <p:cNvPicPr>
              <a:picLocks noChangeAspect="1"/>
            </p:cNvPicPr>
            <p:nvPr/>
          </p:nvPicPr>
          <p:blipFill>
            <a:blip r:embed="rId2"/>
            <a:stretch>
              <a:fillRect/>
            </a:stretch>
          </p:blipFill>
          <p:spPr>
            <a:xfrm>
              <a:off x="526674" y="1690688"/>
              <a:ext cx="3438442" cy="3974937"/>
            </a:xfrm>
            <a:prstGeom prst="rect">
              <a:avLst/>
            </a:prstGeom>
          </p:spPr>
        </p:pic>
        <p:pic>
          <p:nvPicPr>
            <p:cNvPr id="10" name="Picture 9">
              <a:extLst>
                <a:ext uri="{FF2B5EF4-FFF2-40B4-BE49-F238E27FC236}">
                  <a16:creationId xmlns:a16="http://schemas.microsoft.com/office/drawing/2014/main" id="{7F6997E5-2786-333E-9642-38A6D066F47A}"/>
                </a:ext>
              </a:extLst>
            </p:cNvPr>
            <p:cNvPicPr>
              <a:picLocks noChangeAspect="1"/>
            </p:cNvPicPr>
            <p:nvPr/>
          </p:nvPicPr>
          <p:blipFill>
            <a:blip r:embed="rId3"/>
            <a:stretch>
              <a:fillRect/>
            </a:stretch>
          </p:blipFill>
          <p:spPr>
            <a:xfrm>
              <a:off x="4221016" y="1690687"/>
              <a:ext cx="3438442" cy="3974937"/>
            </a:xfrm>
            <a:prstGeom prst="rect">
              <a:avLst/>
            </a:prstGeom>
          </p:spPr>
        </p:pic>
        <p:pic>
          <p:nvPicPr>
            <p:cNvPr id="11" name="Picture 10">
              <a:extLst>
                <a:ext uri="{FF2B5EF4-FFF2-40B4-BE49-F238E27FC236}">
                  <a16:creationId xmlns:a16="http://schemas.microsoft.com/office/drawing/2014/main" id="{C8230AA7-56B1-20E5-1992-496950BFA256}"/>
                </a:ext>
              </a:extLst>
            </p:cNvPr>
            <p:cNvPicPr>
              <a:picLocks noChangeAspect="1"/>
            </p:cNvPicPr>
            <p:nvPr/>
          </p:nvPicPr>
          <p:blipFill>
            <a:blip r:embed="rId4"/>
            <a:stretch>
              <a:fillRect/>
            </a:stretch>
          </p:blipFill>
          <p:spPr>
            <a:xfrm>
              <a:off x="7915358" y="1687640"/>
              <a:ext cx="3761558" cy="3981033"/>
            </a:xfrm>
            <a:prstGeom prst="rect">
              <a:avLst/>
            </a:prstGeom>
          </p:spPr>
        </p:pic>
      </p:grpSp>
      <p:sp>
        <p:nvSpPr>
          <p:cNvPr id="4" name="TextBox 3">
            <a:extLst>
              <a:ext uri="{FF2B5EF4-FFF2-40B4-BE49-F238E27FC236}">
                <a16:creationId xmlns:a16="http://schemas.microsoft.com/office/drawing/2014/main" id="{D985D346-4B50-89E6-6ECA-2CA99AE7FED8}"/>
              </a:ext>
            </a:extLst>
          </p:cNvPr>
          <p:cNvSpPr txBox="1"/>
          <p:nvPr/>
        </p:nvSpPr>
        <p:spPr>
          <a:xfrm>
            <a:off x="838200" y="1336402"/>
            <a:ext cx="9162448" cy="100027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s-BO" sz="1800" dirty="0">
                <a:latin typeface="+mn-lt"/>
              </a:rPr>
              <a:t>Datos reales de la inflación en Bolivia</a:t>
            </a:r>
          </a:p>
          <a:p>
            <a:pPr marL="285750" indent="-285750">
              <a:spcAft>
                <a:spcPts val="600"/>
              </a:spcAft>
              <a:buFont typeface="Arial" panose="020B0604020202020204" pitchFamily="34" charset="0"/>
              <a:buChar char="•"/>
            </a:pPr>
            <a:r>
              <a:rPr lang="es-BO" dirty="0"/>
              <a:t>Pronósticos basados en AI hasta finales de 2023 para agentes optimistas (agente 1), pesimistas (agente 2) y agente 3 (promedio)</a:t>
            </a:r>
            <a:endParaRPr lang="es-BO" sz="1800" dirty="0">
              <a:latin typeface="+mn-lt"/>
            </a:endParaRPr>
          </a:p>
        </p:txBody>
      </p:sp>
    </p:spTree>
    <p:extLst>
      <p:ext uri="{BB962C8B-B14F-4D97-AF65-F5344CB8AC3E}">
        <p14:creationId xmlns:p14="http://schemas.microsoft.com/office/powerpoint/2010/main" val="1943188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Simulación basada en agentes artificiales</a:t>
            </a:r>
          </a:p>
        </p:txBody>
      </p:sp>
      <p:pic>
        <p:nvPicPr>
          <p:cNvPr id="5" name="Picture 4">
            <a:extLst>
              <a:ext uri="{FF2B5EF4-FFF2-40B4-BE49-F238E27FC236}">
                <a16:creationId xmlns:a16="http://schemas.microsoft.com/office/drawing/2014/main" id="{6417AB2D-B83C-F4E8-C36A-122D42BF19FE}"/>
              </a:ext>
            </a:extLst>
          </p:cNvPr>
          <p:cNvPicPr>
            <a:picLocks noChangeAspect="1"/>
          </p:cNvPicPr>
          <p:nvPr/>
        </p:nvPicPr>
        <p:blipFill>
          <a:blip r:embed="rId2"/>
          <a:stretch>
            <a:fillRect/>
          </a:stretch>
        </p:blipFill>
        <p:spPr>
          <a:xfrm>
            <a:off x="331771" y="1530738"/>
            <a:ext cx="6160827" cy="3796524"/>
          </a:xfrm>
          <a:prstGeom prst="rect">
            <a:avLst/>
          </a:prstGeom>
        </p:spPr>
      </p:pic>
      <p:pic>
        <p:nvPicPr>
          <p:cNvPr id="13" name="Picture 12">
            <a:extLst>
              <a:ext uri="{FF2B5EF4-FFF2-40B4-BE49-F238E27FC236}">
                <a16:creationId xmlns:a16="http://schemas.microsoft.com/office/drawing/2014/main" id="{A888575A-F7BB-B133-E686-5F64B7988FB9}"/>
              </a:ext>
            </a:extLst>
          </p:cNvPr>
          <p:cNvPicPr>
            <a:picLocks noChangeAspect="1"/>
          </p:cNvPicPr>
          <p:nvPr/>
        </p:nvPicPr>
        <p:blipFill>
          <a:blip r:embed="rId3"/>
          <a:stretch>
            <a:fillRect/>
          </a:stretch>
        </p:blipFill>
        <p:spPr>
          <a:xfrm>
            <a:off x="6715733" y="1326762"/>
            <a:ext cx="5284196" cy="5166113"/>
          </a:xfrm>
          <a:prstGeom prst="rect">
            <a:avLst/>
          </a:prstGeom>
        </p:spPr>
      </p:pic>
      <p:sp>
        <p:nvSpPr>
          <p:cNvPr id="14" name="Rectangle 13">
            <a:extLst>
              <a:ext uri="{FF2B5EF4-FFF2-40B4-BE49-F238E27FC236}">
                <a16:creationId xmlns:a16="http://schemas.microsoft.com/office/drawing/2014/main" id="{1C49BD5A-B4F6-DA6A-3CD9-407653813093}"/>
              </a:ext>
            </a:extLst>
          </p:cNvPr>
          <p:cNvSpPr/>
          <p:nvPr/>
        </p:nvSpPr>
        <p:spPr>
          <a:xfrm>
            <a:off x="1231901" y="4546664"/>
            <a:ext cx="3073400" cy="955611"/>
          </a:xfrm>
          <a:prstGeom prst="rect">
            <a:avLst/>
          </a:prstGeom>
          <a:noFill/>
          <a:ln w="5715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3800564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205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E9E812D5-0A19-3D4A-680E-8F295DB88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84" r="9090" b="1330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340610-6E1F-F587-B4EF-48936F034755}"/>
              </a:ext>
            </a:extLst>
          </p:cNvPr>
          <p:cNvSpPr>
            <a:spLocks noGrp="1"/>
          </p:cNvSpPr>
          <p:nvPr>
            <p:ph type="title"/>
          </p:nvPr>
        </p:nvSpPr>
        <p:spPr>
          <a:xfrm>
            <a:off x="371094" y="1161288"/>
            <a:ext cx="3438144" cy="1124712"/>
          </a:xfrm>
        </p:spPr>
        <p:txBody>
          <a:bodyPr anchor="b">
            <a:normAutofit fontScale="90000"/>
          </a:bodyPr>
          <a:lstStyle/>
          <a:p>
            <a:r>
              <a:rPr lang="es-BO" sz="2800" dirty="0" err="1">
                <a:solidFill>
                  <a:schemeClr val="accent2"/>
                </a:solidFill>
              </a:rPr>
              <a:t>Parallel</a:t>
            </a:r>
            <a:r>
              <a:rPr lang="es-BO" sz="2800" dirty="0">
                <a:solidFill>
                  <a:schemeClr val="accent2"/>
                </a:solidFill>
              </a:rPr>
              <a:t> </a:t>
            </a:r>
            <a:r>
              <a:rPr lang="es-BO" sz="2800" dirty="0" err="1">
                <a:solidFill>
                  <a:schemeClr val="accent2"/>
                </a:solidFill>
              </a:rPr>
              <a:t>computing</a:t>
            </a:r>
            <a:r>
              <a:rPr lang="es-BO" sz="2800" dirty="0">
                <a:solidFill>
                  <a:schemeClr val="accent2"/>
                </a:solidFill>
              </a:rPr>
              <a:t> </a:t>
            </a:r>
            <a:br>
              <a:rPr lang="es-BO" sz="2800" dirty="0">
                <a:solidFill>
                  <a:schemeClr val="accent2"/>
                </a:solidFill>
              </a:rPr>
            </a:br>
            <a:r>
              <a:rPr lang="es-BO" sz="2800" dirty="0">
                <a:solidFill>
                  <a:schemeClr val="accent2"/>
                </a:solidFill>
              </a:rPr>
              <a:t>(computación en paralelo)</a:t>
            </a:r>
          </a:p>
        </p:txBody>
      </p:sp>
      <p:sp>
        <p:nvSpPr>
          <p:cNvPr id="2054" name="Rectangle 205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6" name="Rectangle 20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4A179A2-289F-2BDF-9A79-377B9990B9FF}"/>
              </a:ext>
            </a:extLst>
          </p:cNvPr>
          <p:cNvSpPr>
            <a:spLocks noGrp="1"/>
          </p:cNvSpPr>
          <p:nvPr>
            <p:ph idx="1"/>
          </p:nvPr>
        </p:nvSpPr>
        <p:spPr>
          <a:xfrm>
            <a:off x="371093" y="2718054"/>
            <a:ext cx="3886581" cy="3720846"/>
          </a:xfrm>
        </p:spPr>
        <p:txBody>
          <a:bodyPr anchor="t">
            <a:normAutofit/>
          </a:bodyPr>
          <a:lstStyle/>
          <a:p>
            <a:pPr marL="0" indent="0">
              <a:buNone/>
            </a:pPr>
            <a:r>
              <a:rPr lang="es-ES" sz="1800" dirty="0" err="1">
                <a:solidFill>
                  <a:schemeClr val="bg1"/>
                </a:solidFill>
              </a:rPr>
              <a:t>Parallel</a:t>
            </a:r>
            <a:r>
              <a:rPr lang="es-ES" sz="1800" dirty="0">
                <a:solidFill>
                  <a:schemeClr val="bg1"/>
                </a:solidFill>
              </a:rPr>
              <a:t> Computing refiere al uso de múltiples núcleos de procesamiento o computadoras para ejecutar tareas de manera simultánea y acelerar el tiempo de cálculo. </a:t>
            </a:r>
          </a:p>
          <a:p>
            <a:pPr marL="0" indent="0">
              <a:buNone/>
            </a:pPr>
            <a:r>
              <a:rPr lang="es-ES" sz="1800" dirty="0">
                <a:solidFill>
                  <a:schemeClr val="bg1"/>
                </a:solidFill>
              </a:rPr>
              <a:t>Útil para tareas que involucran cálculos intensivos y que pueden dividirse en tareas más pequeñas e independientes que pueden ejecutarse en paralelo.</a:t>
            </a:r>
          </a:p>
          <a:p>
            <a:pPr marL="0" indent="0">
              <a:buNone/>
            </a:pPr>
            <a:endParaRPr lang="es-BO" sz="1700" dirty="0">
              <a:solidFill>
                <a:schemeClr val="bg1"/>
              </a:solidFill>
            </a:endParaRPr>
          </a:p>
        </p:txBody>
      </p:sp>
      <p:pic>
        <p:nvPicPr>
          <p:cNvPr id="4" name="Picture 4" descr="1 Sequential processing vs parallel processing (Retrieved from Ortiz... |  Download Scientific Diagram">
            <a:extLst>
              <a:ext uri="{FF2B5EF4-FFF2-40B4-BE49-F238E27FC236}">
                <a16:creationId xmlns:a16="http://schemas.microsoft.com/office/drawing/2014/main" id="{FE4DC495-3214-E7E8-25D3-7EB6F6BB90A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823" t="44585" r="6118" b="3949"/>
          <a:stretch/>
        </p:blipFill>
        <p:spPr bwMode="auto">
          <a:xfrm>
            <a:off x="561393" y="5322380"/>
            <a:ext cx="3247845" cy="1116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697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205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E9E812D5-0A19-3D4A-680E-8F295DB88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84" r="9090" b="1330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340610-6E1F-F587-B4EF-48936F034755}"/>
              </a:ext>
            </a:extLst>
          </p:cNvPr>
          <p:cNvSpPr>
            <a:spLocks noGrp="1"/>
          </p:cNvSpPr>
          <p:nvPr>
            <p:ph type="title"/>
          </p:nvPr>
        </p:nvSpPr>
        <p:spPr>
          <a:xfrm>
            <a:off x="371094" y="1161288"/>
            <a:ext cx="3438144" cy="1124712"/>
          </a:xfrm>
        </p:spPr>
        <p:txBody>
          <a:bodyPr anchor="b">
            <a:normAutofit fontScale="90000"/>
          </a:bodyPr>
          <a:lstStyle/>
          <a:p>
            <a:r>
              <a:rPr lang="es-BO" sz="2800" dirty="0" err="1">
                <a:solidFill>
                  <a:schemeClr val="accent2"/>
                </a:solidFill>
              </a:rPr>
              <a:t>Parallel</a:t>
            </a:r>
            <a:r>
              <a:rPr lang="es-BO" sz="2800" dirty="0">
                <a:solidFill>
                  <a:schemeClr val="accent2"/>
                </a:solidFill>
              </a:rPr>
              <a:t> </a:t>
            </a:r>
            <a:r>
              <a:rPr lang="es-BO" sz="2800" dirty="0" err="1">
                <a:solidFill>
                  <a:schemeClr val="accent2"/>
                </a:solidFill>
              </a:rPr>
              <a:t>computing</a:t>
            </a:r>
            <a:r>
              <a:rPr lang="es-BO" sz="2800" dirty="0">
                <a:solidFill>
                  <a:schemeClr val="accent2"/>
                </a:solidFill>
              </a:rPr>
              <a:t> </a:t>
            </a:r>
            <a:br>
              <a:rPr lang="es-BO" sz="2800" dirty="0">
                <a:solidFill>
                  <a:schemeClr val="accent2"/>
                </a:solidFill>
              </a:rPr>
            </a:br>
            <a:r>
              <a:rPr lang="es-BO" sz="2800" dirty="0">
                <a:solidFill>
                  <a:schemeClr val="accent2"/>
                </a:solidFill>
              </a:rPr>
              <a:t>(computación en paralelo)</a:t>
            </a:r>
          </a:p>
        </p:txBody>
      </p:sp>
      <p:sp>
        <p:nvSpPr>
          <p:cNvPr id="2054" name="Rectangle 205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6" name="Rectangle 20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4A179A2-289F-2BDF-9A79-377B9990B9FF}"/>
              </a:ext>
            </a:extLst>
          </p:cNvPr>
          <p:cNvSpPr>
            <a:spLocks noGrp="1"/>
          </p:cNvSpPr>
          <p:nvPr>
            <p:ph idx="1"/>
          </p:nvPr>
        </p:nvSpPr>
        <p:spPr>
          <a:xfrm>
            <a:off x="371093" y="2718054"/>
            <a:ext cx="4762882" cy="4044696"/>
          </a:xfrm>
        </p:spPr>
        <p:txBody>
          <a:bodyPr anchor="t">
            <a:normAutofit fontScale="92500" lnSpcReduction="10000"/>
          </a:bodyPr>
          <a:lstStyle/>
          <a:p>
            <a:r>
              <a:rPr lang="es-ES" sz="1800" dirty="0">
                <a:solidFill>
                  <a:srgbClr val="C55A11"/>
                </a:solidFill>
              </a:rPr>
              <a:t>División de tareas: </a:t>
            </a:r>
            <a:r>
              <a:rPr lang="es-ES" sz="1800" dirty="0">
                <a:solidFill>
                  <a:schemeClr val="bg1"/>
                </a:solidFill>
              </a:rPr>
              <a:t>Tareas que puedan ejecutarse de manera independiente y que puedan dividirse en partes más pequeñas. Estas tareas pueden ser bucles, cálculos matriciales, etc.</a:t>
            </a:r>
          </a:p>
          <a:p>
            <a:r>
              <a:rPr lang="es-ES" sz="1800" dirty="0">
                <a:solidFill>
                  <a:srgbClr val="C55A11"/>
                </a:solidFill>
              </a:rPr>
              <a:t>Creación de trabajadores: </a:t>
            </a:r>
            <a:r>
              <a:rPr lang="es-ES" sz="1800" dirty="0">
                <a:solidFill>
                  <a:schemeClr val="bg1"/>
                </a:solidFill>
              </a:rPr>
              <a:t>Se crean un grupo de trabajadores (</a:t>
            </a:r>
            <a:r>
              <a:rPr lang="es-ES" sz="1800" dirty="0" err="1">
                <a:solidFill>
                  <a:schemeClr val="bg1"/>
                </a:solidFill>
              </a:rPr>
              <a:t>workers</a:t>
            </a:r>
            <a:r>
              <a:rPr lang="es-ES" sz="1800" dirty="0">
                <a:solidFill>
                  <a:schemeClr val="bg1"/>
                </a:solidFill>
              </a:rPr>
              <a:t>) que son procesos independientes que pueden ejecutarse en núcleos de procesamiento separados. Estos trabajadores pueden estar en la misma máquina o distribuirse en varias máquinas si estás utilizando un clúster.</a:t>
            </a:r>
          </a:p>
          <a:p>
            <a:r>
              <a:rPr lang="es-ES" sz="1800" dirty="0">
                <a:solidFill>
                  <a:srgbClr val="C55A11"/>
                </a:solidFill>
              </a:rPr>
              <a:t>Paralelización: </a:t>
            </a:r>
            <a:r>
              <a:rPr lang="es-ES" sz="1800" dirty="0">
                <a:solidFill>
                  <a:schemeClr val="bg1"/>
                </a:solidFill>
              </a:rPr>
              <a:t>distribuir las tareas entre los trabajadores disponibles.</a:t>
            </a:r>
          </a:p>
          <a:p>
            <a:r>
              <a:rPr lang="es-ES" sz="1800" dirty="0">
                <a:solidFill>
                  <a:srgbClr val="C55A11"/>
                </a:solidFill>
              </a:rPr>
              <a:t>Comunicación y sincronización: </a:t>
            </a:r>
            <a:r>
              <a:rPr lang="es-ES" sz="1800" dirty="0">
                <a:solidFill>
                  <a:schemeClr val="bg1"/>
                </a:solidFill>
              </a:rPr>
              <a:t>A medida que los trabajadores realizan cálculos en paralelo, es necesario compartir datos entre ellos o combinar los resultados al final. </a:t>
            </a:r>
          </a:p>
          <a:p>
            <a:endParaRPr lang="es-BO" sz="1700" dirty="0">
              <a:solidFill>
                <a:schemeClr val="bg1"/>
              </a:solidFill>
            </a:endParaRPr>
          </a:p>
        </p:txBody>
      </p:sp>
    </p:spTree>
    <p:extLst>
      <p:ext uri="{BB962C8B-B14F-4D97-AF65-F5344CB8AC3E}">
        <p14:creationId xmlns:p14="http://schemas.microsoft.com/office/powerpoint/2010/main" val="2176105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205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E9E812D5-0A19-3D4A-680E-8F295DB88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84" r="9090" b="1330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3" name="Rectangle 205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340610-6E1F-F587-B4EF-48936F034755}"/>
              </a:ext>
            </a:extLst>
          </p:cNvPr>
          <p:cNvSpPr>
            <a:spLocks noGrp="1"/>
          </p:cNvSpPr>
          <p:nvPr>
            <p:ph type="title"/>
          </p:nvPr>
        </p:nvSpPr>
        <p:spPr>
          <a:xfrm>
            <a:off x="371094" y="1161288"/>
            <a:ext cx="3438144" cy="1124712"/>
          </a:xfrm>
        </p:spPr>
        <p:txBody>
          <a:bodyPr anchor="b">
            <a:normAutofit fontScale="90000"/>
          </a:bodyPr>
          <a:lstStyle/>
          <a:p>
            <a:r>
              <a:rPr lang="es-BO" sz="2800" dirty="0" err="1">
                <a:solidFill>
                  <a:schemeClr val="accent2"/>
                </a:solidFill>
              </a:rPr>
              <a:t>Parallel</a:t>
            </a:r>
            <a:r>
              <a:rPr lang="es-BO" sz="2800" dirty="0">
                <a:solidFill>
                  <a:schemeClr val="accent2"/>
                </a:solidFill>
              </a:rPr>
              <a:t> </a:t>
            </a:r>
            <a:r>
              <a:rPr lang="es-BO" sz="2800" dirty="0" err="1">
                <a:solidFill>
                  <a:schemeClr val="accent2"/>
                </a:solidFill>
              </a:rPr>
              <a:t>computing</a:t>
            </a:r>
            <a:r>
              <a:rPr lang="es-BO" sz="2800" dirty="0">
                <a:solidFill>
                  <a:schemeClr val="accent2"/>
                </a:solidFill>
              </a:rPr>
              <a:t> </a:t>
            </a:r>
            <a:br>
              <a:rPr lang="es-BO" sz="2800" dirty="0">
                <a:solidFill>
                  <a:schemeClr val="accent2"/>
                </a:solidFill>
              </a:rPr>
            </a:br>
            <a:r>
              <a:rPr lang="es-BO" sz="2800" dirty="0">
                <a:solidFill>
                  <a:schemeClr val="accent2"/>
                </a:solidFill>
              </a:rPr>
              <a:t>(computación en paralelo)</a:t>
            </a:r>
          </a:p>
        </p:txBody>
      </p:sp>
      <p:sp>
        <p:nvSpPr>
          <p:cNvPr id="2054" name="Rectangle 205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6" name="Rectangle 20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A6701A-CAC6-C30E-08D0-789EBF6520E3}"/>
              </a:ext>
            </a:extLst>
          </p:cNvPr>
          <p:cNvSpPr txBox="1"/>
          <p:nvPr/>
        </p:nvSpPr>
        <p:spPr>
          <a:xfrm>
            <a:off x="224790" y="2611956"/>
            <a:ext cx="3709035" cy="2554545"/>
          </a:xfrm>
          <a:prstGeom prst="rect">
            <a:avLst/>
          </a:prstGeom>
          <a:noFill/>
        </p:spPr>
        <p:txBody>
          <a:bodyPr wrap="square">
            <a:spAutoFit/>
          </a:bodyPr>
          <a:lstStyle/>
          <a:p>
            <a:pPr algn="ctr"/>
            <a:r>
              <a:rPr lang="es-ES" sz="2000" dirty="0">
                <a:solidFill>
                  <a:schemeClr val="bg1"/>
                </a:solidFill>
              </a:rPr>
              <a:t>No todas las tareas son adecuadas para la ejecución paralela, ya que algunas tareas pueden tener dependencias o requerir una gran cantidad de comunicación entre trabajadores, lo que podría limitar la aceleración</a:t>
            </a:r>
            <a:endParaRPr lang="es-BO" sz="2000" dirty="0">
              <a:solidFill>
                <a:schemeClr val="bg1"/>
              </a:solidFill>
            </a:endParaRPr>
          </a:p>
        </p:txBody>
      </p:sp>
    </p:spTree>
    <p:extLst>
      <p:ext uri="{BB962C8B-B14F-4D97-AF65-F5344CB8AC3E}">
        <p14:creationId xmlns:p14="http://schemas.microsoft.com/office/powerpoint/2010/main" val="4034243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C862-1EDF-FF12-6064-16B3B973716F}"/>
              </a:ext>
            </a:extLst>
          </p:cNvPr>
          <p:cNvSpPr>
            <a:spLocks noGrp="1"/>
          </p:cNvSpPr>
          <p:nvPr>
            <p:ph type="title"/>
          </p:nvPr>
        </p:nvSpPr>
        <p:spPr/>
        <p:txBody>
          <a:bodyPr/>
          <a:lstStyle/>
          <a:p>
            <a:r>
              <a:rPr lang="es-BO" dirty="0" err="1"/>
              <a:t>Parallel</a:t>
            </a:r>
            <a:r>
              <a:rPr lang="es-BO" dirty="0"/>
              <a:t> </a:t>
            </a:r>
            <a:r>
              <a:rPr lang="es-BO" dirty="0" err="1"/>
              <a:t>computing</a:t>
            </a:r>
            <a:r>
              <a:rPr lang="es-BO" dirty="0"/>
              <a:t> en </a:t>
            </a:r>
            <a:r>
              <a:rPr lang="es-BO" dirty="0" err="1"/>
              <a:t>MatLab</a:t>
            </a:r>
            <a:br>
              <a:rPr lang="es-BO" dirty="0"/>
            </a:br>
            <a:r>
              <a:rPr lang="es-BO" dirty="0"/>
              <a:t>(computación en paralelo)</a:t>
            </a:r>
          </a:p>
        </p:txBody>
      </p:sp>
      <p:pic>
        <p:nvPicPr>
          <p:cNvPr id="8" name="Picture 7">
            <a:extLst>
              <a:ext uri="{FF2B5EF4-FFF2-40B4-BE49-F238E27FC236}">
                <a16:creationId xmlns:a16="http://schemas.microsoft.com/office/drawing/2014/main" id="{9980F679-AFD3-B5FA-B4C1-692858F1E717}"/>
              </a:ext>
            </a:extLst>
          </p:cNvPr>
          <p:cNvPicPr>
            <a:picLocks noChangeAspect="1"/>
          </p:cNvPicPr>
          <p:nvPr/>
        </p:nvPicPr>
        <p:blipFill>
          <a:blip r:embed="rId2"/>
          <a:stretch>
            <a:fillRect/>
          </a:stretch>
        </p:blipFill>
        <p:spPr>
          <a:xfrm>
            <a:off x="1781174" y="1690688"/>
            <a:ext cx="9020175" cy="4856293"/>
          </a:xfrm>
          <a:prstGeom prst="rect">
            <a:avLst/>
          </a:prstGeom>
        </p:spPr>
      </p:pic>
      <p:sp>
        <p:nvSpPr>
          <p:cNvPr id="9" name="Rectangle 8">
            <a:extLst>
              <a:ext uri="{FF2B5EF4-FFF2-40B4-BE49-F238E27FC236}">
                <a16:creationId xmlns:a16="http://schemas.microsoft.com/office/drawing/2014/main" id="{42F9C17D-B506-2F70-BD32-2B2496A9408A}"/>
              </a:ext>
            </a:extLst>
          </p:cNvPr>
          <p:cNvSpPr/>
          <p:nvPr/>
        </p:nvSpPr>
        <p:spPr>
          <a:xfrm>
            <a:off x="1276350" y="5391150"/>
            <a:ext cx="2152650" cy="1325563"/>
          </a:xfrm>
          <a:prstGeom prst="rect">
            <a:avLst/>
          </a:prstGeom>
          <a:noFill/>
          <a:ln w="57150">
            <a:solidFill>
              <a:srgbClr val="FF00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0" name="Rectangle 9">
            <a:extLst>
              <a:ext uri="{FF2B5EF4-FFF2-40B4-BE49-F238E27FC236}">
                <a16:creationId xmlns:a16="http://schemas.microsoft.com/office/drawing/2014/main" id="{D4725CBC-FA61-E0D3-6227-E55D8D8E78FF}"/>
              </a:ext>
            </a:extLst>
          </p:cNvPr>
          <p:cNvSpPr/>
          <p:nvPr/>
        </p:nvSpPr>
        <p:spPr>
          <a:xfrm>
            <a:off x="3943350" y="3971925"/>
            <a:ext cx="1800225" cy="458788"/>
          </a:xfrm>
          <a:prstGeom prst="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1" name="Rectangle 10">
            <a:extLst>
              <a:ext uri="{FF2B5EF4-FFF2-40B4-BE49-F238E27FC236}">
                <a16:creationId xmlns:a16="http://schemas.microsoft.com/office/drawing/2014/main" id="{8E851D5C-40CA-A8B9-AB63-9A80AB60DDD8}"/>
              </a:ext>
            </a:extLst>
          </p:cNvPr>
          <p:cNvSpPr/>
          <p:nvPr/>
        </p:nvSpPr>
        <p:spPr>
          <a:xfrm>
            <a:off x="3848100" y="4800664"/>
            <a:ext cx="4695825" cy="955611"/>
          </a:xfrm>
          <a:prstGeom prst="rect">
            <a:avLst/>
          </a:prstGeom>
          <a:noFill/>
          <a:ln w="5715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2769813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áfico">
            <a:extLst>
              <a:ext uri="{FF2B5EF4-FFF2-40B4-BE49-F238E27FC236}">
                <a16:creationId xmlns:a16="http://schemas.microsoft.com/office/drawing/2014/main" id="{561D8A80-0590-80B6-B03D-22611C7AA6C4}"/>
              </a:ext>
            </a:extLst>
          </p:cNvPr>
          <p:cNvPicPr>
            <a:picLocks noChangeAspect="1"/>
          </p:cNvPicPr>
          <p:nvPr/>
        </p:nvPicPr>
        <p:blipFill rotWithShape="1">
          <a:blip r:embed="rId2"/>
          <a:srcRect r="2100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477981" y="1122362"/>
            <a:ext cx="4023360" cy="4681671"/>
          </a:xfrm>
        </p:spPr>
        <p:txBody>
          <a:bodyPr vert="horz" lIns="91440" tIns="45720" rIns="91440" bIns="45720" rtlCol="0" anchor="b">
            <a:normAutofit fontScale="90000"/>
          </a:bodyPr>
          <a:lstStyle/>
          <a:p>
            <a:r>
              <a:rPr lang="es-BO" sz="4800" dirty="0">
                <a:solidFill>
                  <a:schemeClr val="bg1"/>
                </a:solidFill>
                <a:ea typeface="Calibri" panose="020F0502020204030204" pitchFamily="34" charset="0"/>
                <a:cs typeface="Times New Roman" panose="02020603050405020304" pitchFamily="18" charset="0"/>
              </a:rPr>
              <a:t>Big Data e infraestructura de estimación e implementación de algoritmos de AI</a:t>
            </a:r>
            <a:br>
              <a:rPr lang="es-BO" sz="4800" dirty="0">
                <a:solidFill>
                  <a:schemeClr val="bg1"/>
                </a:solidFill>
                <a:ea typeface="Calibri" panose="020F0502020204030204" pitchFamily="34" charset="0"/>
                <a:cs typeface="Times New Roman" panose="02020603050405020304" pitchFamily="18" charset="0"/>
              </a:rPr>
            </a:br>
            <a:endParaRPr lang="es-BO" sz="4800" dirty="0">
              <a:solidFill>
                <a:schemeClr val="bg1"/>
              </a:solidFill>
              <a:latin typeface="+mj-lt"/>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40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a:extLst>
              <a:ext uri="{FF2B5EF4-FFF2-40B4-BE49-F238E27FC236}">
                <a16:creationId xmlns:a16="http://schemas.microsoft.com/office/drawing/2014/main" id="{329F1584-F521-4CE2-A686-E30B4759E8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942" r="9090" b="314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7BACC4-BA07-87C7-3B85-6779439E4952}"/>
              </a:ext>
            </a:extLst>
          </p:cNvPr>
          <p:cNvSpPr>
            <a:spLocks noGrp="1"/>
          </p:cNvSpPr>
          <p:nvPr>
            <p:ph type="title"/>
          </p:nvPr>
        </p:nvSpPr>
        <p:spPr>
          <a:xfrm>
            <a:off x="371094" y="1161288"/>
            <a:ext cx="3438144" cy="1124712"/>
          </a:xfrm>
        </p:spPr>
        <p:txBody>
          <a:bodyPr anchor="b">
            <a:normAutofit/>
          </a:bodyPr>
          <a:lstStyle/>
          <a:p>
            <a:r>
              <a:rPr lang="es-BO" sz="2800" dirty="0">
                <a:solidFill>
                  <a:srgbClr val="C55A11"/>
                </a:solidFill>
              </a:rPr>
              <a:t>Computación en GPU</a:t>
            </a:r>
          </a:p>
        </p:txBody>
      </p:sp>
      <p:sp>
        <p:nvSpPr>
          <p:cNvPr id="4107" name="Rectangle 410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0378FD7-14AF-B3A8-56A7-470EC1D24F7A}"/>
              </a:ext>
            </a:extLst>
          </p:cNvPr>
          <p:cNvSpPr>
            <a:spLocks noGrp="1"/>
          </p:cNvSpPr>
          <p:nvPr>
            <p:ph idx="1"/>
          </p:nvPr>
        </p:nvSpPr>
        <p:spPr>
          <a:xfrm>
            <a:off x="371094" y="2610104"/>
            <a:ext cx="4383786" cy="3207258"/>
          </a:xfrm>
        </p:spPr>
        <p:txBody>
          <a:bodyPr anchor="t">
            <a:normAutofit fontScale="92500" lnSpcReduction="10000"/>
          </a:bodyPr>
          <a:lstStyle/>
          <a:p>
            <a:pPr marL="0" indent="0">
              <a:buNone/>
            </a:pPr>
            <a:r>
              <a:rPr lang="es-ES" sz="1400" dirty="0">
                <a:solidFill>
                  <a:schemeClr val="bg1"/>
                </a:solidFill>
                <a:latin typeface="+mn-lt"/>
              </a:rPr>
              <a:t>La computación en GPU (Unidad de Procesamiento Gráfico, por sus siglas en inglés) se refiere al uso de las unidades de procesamiento gráfico que normalmente se encuentran en tarjetas gráficas para realizar cálculos y tareas de procesamiento más allá de la representación y renderización de gráficos. </a:t>
            </a:r>
          </a:p>
          <a:p>
            <a:pPr marL="0" indent="0">
              <a:buNone/>
            </a:pPr>
            <a:r>
              <a:rPr lang="es-ES" sz="1400" dirty="0">
                <a:solidFill>
                  <a:schemeClr val="bg1"/>
                </a:solidFill>
                <a:latin typeface="+mn-lt"/>
              </a:rPr>
              <a:t>Las </a:t>
            </a:r>
            <a:r>
              <a:rPr lang="es-ES" sz="1400" dirty="0" err="1">
                <a:solidFill>
                  <a:schemeClr val="bg1"/>
                </a:solidFill>
                <a:latin typeface="+mn-lt"/>
              </a:rPr>
              <a:t>GPUs</a:t>
            </a:r>
            <a:r>
              <a:rPr lang="es-ES" sz="1400" dirty="0">
                <a:solidFill>
                  <a:schemeClr val="bg1"/>
                </a:solidFill>
                <a:latin typeface="+mn-lt"/>
              </a:rPr>
              <a:t> están diseñadas originalmente para manejar cálculos relacionados con gráficos en videojuegos, visualización 3D y otras aplicaciones gráficas intensivas. Sin embargo, debido a su arquitectura altamente paralela, también son capaces de realizar cálculos numéricos y científicos de manera muy eficiente.</a:t>
            </a:r>
          </a:p>
          <a:p>
            <a:pPr marL="0" indent="0">
              <a:buNone/>
            </a:pPr>
            <a:r>
              <a:rPr lang="es-ES" sz="1400" dirty="0">
                <a:solidFill>
                  <a:schemeClr val="bg1"/>
                </a:solidFill>
                <a:latin typeface="+mn-lt"/>
              </a:rPr>
              <a:t>La computación en GPU ha ganado popularidad en áreas que involucran cálculos intensivos, como la simulación científica, el aprendizaje profundo (</a:t>
            </a:r>
            <a:r>
              <a:rPr lang="es-ES" sz="1400" dirty="0" err="1">
                <a:solidFill>
                  <a:schemeClr val="bg1"/>
                </a:solidFill>
                <a:latin typeface="+mn-lt"/>
              </a:rPr>
              <a:t>deep</a:t>
            </a:r>
            <a:r>
              <a:rPr lang="es-ES" sz="1400" dirty="0">
                <a:solidFill>
                  <a:schemeClr val="bg1"/>
                </a:solidFill>
                <a:latin typeface="+mn-lt"/>
              </a:rPr>
              <a:t> </a:t>
            </a:r>
            <a:r>
              <a:rPr lang="es-ES" sz="1400" dirty="0" err="1">
                <a:solidFill>
                  <a:schemeClr val="bg1"/>
                </a:solidFill>
                <a:latin typeface="+mn-lt"/>
              </a:rPr>
              <a:t>learning</a:t>
            </a:r>
            <a:r>
              <a:rPr lang="es-ES" sz="1400" dirty="0">
                <a:solidFill>
                  <a:schemeClr val="bg1"/>
                </a:solidFill>
                <a:latin typeface="+mn-lt"/>
              </a:rPr>
              <a:t>), la minería de criptomonedas, la investigación biomédica, la ingeniería y más. Aquí hay algunos puntos clave sobre la computación en GPU</a:t>
            </a:r>
          </a:p>
        </p:txBody>
      </p:sp>
    </p:spTree>
    <p:extLst>
      <p:ext uri="{BB962C8B-B14F-4D97-AF65-F5344CB8AC3E}">
        <p14:creationId xmlns:p14="http://schemas.microsoft.com/office/powerpoint/2010/main" val="3054551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mage">
            <a:extLst>
              <a:ext uri="{FF2B5EF4-FFF2-40B4-BE49-F238E27FC236}">
                <a16:creationId xmlns:a16="http://schemas.microsoft.com/office/drawing/2014/main" id="{329F1584-F521-4CE2-A686-E30B4759E8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942" r="9090" b="314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7BACC4-BA07-87C7-3B85-6779439E4952}"/>
              </a:ext>
            </a:extLst>
          </p:cNvPr>
          <p:cNvSpPr>
            <a:spLocks noGrp="1"/>
          </p:cNvSpPr>
          <p:nvPr>
            <p:ph type="title"/>
          </p:nvPr>
        </p:nvSpPr>
        <p:spPr>
          <a:xfrm>
            <a:off x="371094" y="1161288"/>
            <a:ext cx="3438144" cy="1124712"/>
          </a:xfrm>
        </p:spPr>
        <p:txBody>
          <a:bodyPr anchor="b">
            <a:normAutofit/>
          </a:bodyPr>
          <a:lstStyle/>
          <a:p>
            <a:r>
              <a:rPr lang="es-BO" sz="2800" dirty="0">
                <a:solidFill>
                  <a:srgbClr val="C55A11"/>
                </a:solidFill>
              </a:rPr>
              <a:t>Computación en GPU</a:t>
            </a:r>
          </a:p>
        </p:txBody>
      </p:sp>
      <p:sp>
        <p:nvSpPr>
          <p:cNvPr id="4107" name="Rectangle 410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0378FD7-14AF-B3A8-56A7-470EC1D24F7A}"/>
              </a:ext>
            </a:extLst>
          </p:cNvPr>
          <p:cNvSpPr>
            <a:spLocks noGrp="1"/>
          </p:cNvSpPr>
          <p:nvPr>
            <p:ph idx="1"/>
          </p:nvPr>
        </p:nvSpPr>
        <p:spPr>
          <a:xfrm>
            <a:off x="371094" y="2564384"/>
            <a:ext cx="4536186" cy="3569716"/>
          </a:xfrm>
        </p:spPr>
        <p:txBody>
          <a:bodyPr anchor="t">
            <a:normAutofit fontScale="92500" lnSpcReduction="10000"/>
          </a:bodyPr>
          <a:lstStyle/>
          <a:p>
            <a:pPr marL="0" indent="0">
              <a:buNone/>
            </a:pPr>
            <a:r>
              <a:rPr lang="es-ES" sz="1400" dirty="0">
                <a:solidFill>
                  <a:srgbClr val="C55A11"/>
                </a:solidFill>
                <a:latin typeface="+mn-lt"/>
              </a:rPr>
              <a:t>Arquitectura paralela: </a:t>
            </a:r>
            <a:r>
              <a:rPr lang="es-ES" sz="1400" dirty="0">
                <a:solidFill>
                  <a:schemeClr val="bg1"/>
                </a:solidFill>
                <a:latin typeface="+mn-lt"/>
              </a:rPr>
              <a:t>Las </a:t>
            </a:r>
            <a:r>
              <a:rPr lang="es-ES" sz="1400" dirty="0" err="1">
                <a:solidFill>
                  <a:schemeClr val="bg1"/>
                </a:solidFill>
                <a:latin typeface="+mn-lt"/>
              </a:rPr>
              <a:t>GPUs</a:t>
            </a:r>
            <a:r>
              <a:rPr lang="es-ES" sz="1400" dirty="0">
                <a:solidFill>
                  <a:schemeClr val="bg1"/>
                </a:solidFill>
                <a:latin typeface="+mn-lt"/>
              </a:rPr>
              <a:t> están compuestas por un gran número de núcleos pequeños y eficientes que trabajan en paralelo. </a:t>
            </a:r>
          </a:p>
          <a:p>
            <a:pPr marL="0" indent="0">
              <a:buNone/>
            </a:pPr>
            <a:r>
              <a:rPr lang="es-ES" sz="1400" dirty="0">
                <a:solidFill>
                  <a:srgbClr val="C55A11"/>
                </a:solidFill>
                <a:latin typeface="+mn-lt"/>
              </a:rPr>
              <a:t>Alto rendimiento: </a:t>
            </a:r>
            <a:r>
              <a:rPr lang="es-ES" sz="1400" dirty="0">
                <a:solidFill>
                  <a:schemeClr val="bg1"/>
                </a:solidFill>
                <a:latin typeface="+mn-lt"/>
              </a:rPr>
              <a:t>Debido a su arquitectura paralela, las </a:t>
            </a:r>
            <a:r>
              <a:rPr lang="es-ES" sz="1400" dirty="0" err="1">
                <a:solidFill>
                  <a:schemeClr val="bg1"/>
                </a:solidFill>
                <a:latin typeface="+mn-lt"/>
              </a:rPr>
              <a:t>GPUs</a:t>
            </a:r>
            <a:r>
              <a:rPr lang="es-ES" sz="1400" dirty="0">
                <a:solidFill>
                  <a:schemeClr val="bg1"/>
                </a:solidFill>
                <a:latin typeface="+mn-lt"/>
              </a:rPr>
              <a:t> pueden lograr un rendimiento significativamente mayor en comparación con las CPU para ciertos tipos de cálculos. Esto es especialmente notable en tareas que implican grandes cantidades de datos o cálculos matriciales, como en el aprendizaje profundo.</a:t>
            </a:r>
          </a:p>
          <a:p>
            <a:pPr marL="0" indent="0">
              <a:buNone/>
            </a:pPr>
            <a:r>
              <a:rPr lang="es-ES" sz="1400" dirty="0">
                <a:solidFill>
                  <a:srgbClr val="C55A11"/>
                </a:solidFill>
                <a:latin typeface="+mn-lt"/>
              </a:rPr>
              <a:t>Programación especializada: </a:t>
            </a:r>
            <a:r>
              <a:rPr lang="es-ES" sz="1400" dirty="0">
                <a:solidFill>
                  <a:schemeClr val="bg1"/>
                </a:solidFill>
                <a:latin typeface="+mn-lt"/>
              </a:rPr>
              <a:t>Aunque las </a:t>
            </a:r>
            <a:r>
              <a:rPr lang="es-ES" sz="1400" dirty="0" err="1">
                <a:solidFill>
                  <a:schemeClr val="bg1"/>
                </a:solidFill>
                <a:latin typeface="+mn-lt"/>
              </a:rPr>
              <a:t>GPUs</a:t>
            </a:r>
            <a:r>
              <a:rPr lang="es-ES" sz="1400" dirty="0">
                <a:solidFill>
                  <a:schemeClr val="bg1"/>
                </a:solidFill>
                <a:latin typeface="+mn-lt"/>
              </a:rPr>
              <a:t> pueden usarse para cálculos genéricos, a menudo se requiere una programación especializada para aprovechar al máximo su potencial. Lenguajes y bibliotecas como CUDA (Compute </a:t>
            </a:r>
            <a:r>
              <a:rPr lang="es-ES" sz="1400" dirty="0" err="1">
                <a:solidFill>
                  <a:schemeClr val="bg1"/>
                </a:solidFill>
                <a:latin typeface="+mn-lt"/>
              </a:rPr>
              <a:t>Unified</a:t>
            </a:r>
            <a:r>
              <a:rPr lang="es-ES" sz="1400" dirty="0">
                <a:solidFill>
                  <a:schemeClr val="bg1"/>
                </a:solidFill>
                <a:latin typeface="+mn-lt"/>
              </a:rPr>
              <a:t> </a:t>
            </a:r>
            <a:r>
              <a:rPr lang="es-ES" sz="1400" dirty="0" err="1">
                <a:solidFill>
                  <a:schemeClr val="bg1"/>
                </a:solidFill>
                <a:latin typeface="+mn-lt"/>
              </a:rPr>
              <a:t>Device</a:t>
            </a:r>
            <a:r>
              <a:rPr lang="es-ES" sz="1400" dirty="0">
                <a:solidFill>
                  <a:schemeClr val="bg1"/>
                </a:solidFill>
                <a:latin typeface="+mn-lt"/>
              </a:rPr>
              <a:t> </a:t>
            </a:r>
            <a:r>
              <a:rPr lang="es-ES" sz="1400" dirty="0" err="1">
                <a:solidFill>
                  <a:schemeClr val="bg1"/>
                </a:solidFill>
                <a:latin typeface="+mn-lt"/>
              </a:rPr>
              <a:t>Architecture</a:t>
            </a:r>
            <a:r>
              <a:rPr lang="es-ES" sz="1400" dirty="0">
                <a:solidFill>
                  <a:schemeClr val="bg1"/>
                </a:solidFill>
                <a:latin typeface="+mn-lt"/>
              </a:rPr>
              <a:t>) de NVIDIA permiten a los desarrolladores escribir códigos que se ejecuten directamente en la GPU.</a:t>
            </a:r>
          </a:p>
          <a:p>
            <a:pPr marL="0" indent="0">
              <a:buNone/>
            </a:pPr>
            <a:r>
              <a:rPr lang="es-ES" sz="1400" dirty="0" err="1">
                <a:solidFill>
                  <a:srgbClr val="C55A11"/>
                </a:solidFill>
                <a:latin typeface="+mn-lt"/>
              </a:rPr>
              <a:t>Clusters</a:t>
            </a:r>
            <a:r>
              <a:rPr lang="es-ES" sz="1400" dirty="0">
                <a:solidFill>
                  <a:srgbClr val="C55A11"/>
                </a:solidFill>
                <a:latin typeface="+mn-lt"/>
              </a:rPr>
              <a:t> de GPU: </a:t>
            </a:r>
            <a:r>
              <a:rPr lang="es-ES" sz="1400" dirty="0">
                <a:solidFill>
                  <a:schemeClr val="bg1"/>
                </a:solidFill>
                <a:latin typeface="+mn-lt"/>
              </a:rPr>
              <a:t>En algunas aplicaciones, múltiples </a:t>
            </a:r>
            <a:r>
              <a:rPr lang="es-ES" sz="1400" dirty="0" err="1">
                <a:solidFill>
                  <a:schemeClr val="bg1"/>
                </a:solidFill>
                <a:latin typeface="+mn-lt"/>
              </a:rPr>
              <a:t>GPUs</a:t>
            </a:r>
            <a:r>
              <a:rPr lang="es-ES" sz="1400" dirty="0">
                <a:solidFill>
                  <a:schemeClr val="bg1"/>
                </a:solidFill>
                <a:latin typeface="+mn-lt"/>
              </a:rPr>
              <a:t> se combinan en clústeres para crear supercomputadoras especializadas. </a:t>
            </a:r>
          </a:p>
        </p:txBody>
      </p:sp>
    </p:spTree>
    <p:extLst>
      <p:ext uri="{BB962C8B-B14F-4D97-AF65-F5344CB8AC3E}">
        <p14:creationId xmlns:p14="http://schemas.microsoft.com/office/powerpoint/2010/main" val="2436776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7C6CB5-560D-E13A-3D8C-D8607FC2CAFE}"/>
              </a:ext>
            </a:extLst>
          </p:cNvPr>
          <p:cNvPicPr>
            <a:picLocks noChangeAspect="1"/>
          </p:cNvPicPr>
          <p:nvPr/>
        </p:nvPicPr>
        <p:blipFill>
          <a:blip r:embed="rId2"/>
          <a:stretch>
            <a:fillRect/>
          </a:stretch>
        </p:blipFill>
        <p:spPr>
          <a:xfrm>
            <a:off x="2181225" y="1220852"/>
            <a:ext cx="9386423" cy="5035782"/>
          </a:xfrm>
          <a:prstGeom prst="rect">
            <a:avLst/>
          </a:prstGeom>
        </p:spPr>
      </p:pic>
      <p:pic>
        <p:nvPicPr>
          <p:cNvPr id="5124" name="Picture 4" descr="Problema de los diseños Max-Q: RTX 2060 supera a la RTX 2070 Max-Q">
            <a:extLst>
              <a:ext uri="{FF2B5EF4-FFF2-40B4-BE49-F238E27FC236}">
                <a16:creationId xmlns:a16="http://schemas.microsoft.com/office/drawing/2014/main" id="{2E3C33AB-8518-AF43-23BB-E75E3EEE32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65" r="-1"/>
          <a:stretch/>
        </p:blipFill>
        <p:spPr bwMode="auto">
          <a:xfrm>
            <a:off x="50800" y="3429000"/>
            <a:ext cx="4064000"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67C862-1EDF-FF12-6064-16B3B973716F}"/>
              </a:ext>
            </a:extLst>
          </p:cNvPr>
          <p:cNvSpPr>
            <a:spLocks noGrp="1"/>
          </p:cNvSpPr>
          <p:nvPr>
            <p:ph type="title"/>
          </p:nvPr>
        </p:nvSpPr>
        <p:spPr>
          <a:xfrm>
            <a:off x="838200" y="365125"/>
            <a:ext cx="10515600" cy="854075"/>
          </a:xfrm>
        </p:spPr>
        <p:txBody>
          <a:bodyPr/>
          <a:lstStyle/>
          <a:p>
            <a:r>
              <a:rPr lang="es-BO" dirty="0"/>
              <a:t>GPU </a:t>
            </a:r>
            <a:r>
              <a:rPr lang="es-BO" dirty="0" err="1"/>
              <a:t>computing</a:t>
            </a:r>
            <a:r>
              <a:rPr lang="es-BO" dirty="0"/>
              <a:t> en </a:t>
            </a:r>
            <a:r>
              <a:rPr lang="es-BO" dirty="0" err="1"/>
              <a:t>MatLab</a:t>
            </a:r>
            <a:endParaRPr lang="es-BO" dirty="0"/>
          </a:p>
        </p:txBody>
      </p:sp>
      <p:sp>
        <p:nvSpPr>
          <p:cNvPr id="10" name="Rectangle 9">
            <a:extLst>
              <a:ext uri="{FF2B5EF4-FFF2-40B4-BE49-F238E27FC236}">
                <a16:creationId xmlns:a16="http://schemas.microsoft.com/office/drawing/2014/main" id="{D4725CBC-FA61-E0D3-6227-E55D8D8E78FF}"/>
              </a:ext>
            </a:extLst>
          </p:cNvPr>
          <p:cNvSpPr/>
          <p:nvPr/>
        </p:nvSpPr>
        <p:spPr>
          <a:xfrm>
            <a:off x="5448301" y="3094069"/>
            <a:ext cx="2933700" cy="334931"/>
          </a:xfrm>
          <a:prstGeom prst="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1" name="Rectangle 10">
            <a:extLst>
              <a:ext uri="{FF2B5EF4-FFF2-40B4-BE49-F238E27FC236}">
                <a16:creationId xmlns:a16="http://schemas.microsoft.com/office/drawing/2014/main" id="{8E851D5C-40CA-A8B9-AB63-9A80AB60DDD8}"/>
              </a:ext>
            </a:extLst>
          </p:cNvPr>
          <p:cNvSpPr/>
          <p:nvPr/>
        </p:nvSpPr>
        <p:spPr>
          <a:xfrm>
            <a:off x="3848100" y="4800664"/>
            <a:ext cx="4695825" cy="955611"/>
          </a:xfrm>
          <a:prstGeom prst="rect">
            <a:avLst/>
          </a:prstGeom>
          <a:noFill/>
          <a:ln w="5715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5122" name="Picture 2" descr="What is GPU Computing OR General Purpose Computing on GPU?">
            <a:extLst>
              <a:ext uri="{FF2B5EF4-FFF2-40B4-BE49-F238E27FC236}">
                <a16:creationId xmlns:a16="http://schemas.microsoft.com/office/drawing/2014/main" id="{82A7EC0B-D344-8A30-DBBF-C12CC3F17D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 y="1142238"/>
            <a:ext cx="4229100" cy="218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925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5" name="Freeform: Shape 103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7" name="Freeform: Shape 103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a:xfrm>
            <a:off x="573185" y="456818"/>
            <a:ext cx="4643668" cy="1986662"/>
          </a:xfrm>
        </p:spPr>
        <p:txBody>
          <a:bodyPr vert="horz" lIns="91440" tIns="45720" rIns="91440" bIns="45720" rtlCol="0" anchor="ctr">
            <a:normAutofit/>
          </a:bodyPr>
          <a:lstStyle/>
          <a:p>
            <a:r>
              <a:rPr lang="en-US" sz="3600" kern="1200" dirty="0" err="1">
                <a:solidFill>
                  <a:schemeClr val="tx1"/>
                </a:solidFill>
              </a:rPr>
              <a:t>Transformación</a:t>
            </a:r>
            <a:r>
              <a:rPr lang="en-US" sz="3600" kern="1200" dirty="0">
                <a:solidFill>
                  <a:schemeClr val="tx1"/>
                </a:solidFill>
              </a:rPr>
              <a:t> de </a:t>
            </a:r>
            <a:r>
              <a:rPr lang="en-US" sz="3600" kern="1200" dirty="0" err="1">
                <a:solidFill>
                  <a:schemeClr val="tx1"/>
                </a:solidFill>
              </a:rPr>
              <a:t>voz</a:t>
            </a:r>
            <a:r>
              <a:rPr lang="en-US" sz="3600" kern="1200" dirty="0">
                <a:solidFill>
                  <a:schemeClr val="tx1"/>
                </a:solidFill>
              </a:rPr>
              <a:t> a </a:t>
            </a:r>
            <a:r>
              <a:rPr lang="en-US" sz="3600" kern="1200" dirty="0" err="1">
                <a:solidFill>
                  <a:schemeClr val="tx1"/>
                </a:solidFill>
              </a:rPr>
              <a:t>texto</a:t>
            </a:r>
            <a:r>
              <a:rPr lang="en-US" sz="3600" kern="1200" dirty="0">
                <a:solidFill>
                  <a:schemeClr val="tx1"/>
                </a:solidFill>
              </a:rPr>
              <a:t> con </a:t>
            </a:r>
            <a:r>
              <a:rPr lang="en-US" sz="3600" kern="1200" dirty="0" err="1">
                <a:solidFill>
                  <a:schemeClr val="tx1"/>
                </a:solidFill>
              </a:rPr>
              <a:t>Deepgram</a:t>
            </a:r>
            <a:r>
              <a:rPr lang="en-US" sz="3600" kern="1200" dirty="0">
                <a:solidFill>
                  <a:schemeClr val="tx1"/>
                </a:solidFill>
              </a:rPr>
              <a:t> (</a:t>
            </a:r>
            <a:r>
              <a:rPr lang="en-US" sz="3600" kern="1200" dirty="0" err="1">
                <a:solidFill>
                  <a:schemeClr val="tx1"/>
                </a:solidFill>
              </a:rPr>
              <a:t>en</a:t>
            </a:r>
            <a:r>
              <a:rPr lang="en-US" sz="3600" kern="1200" dirty="0">
                <a:solidFill>
                  <a:schemeClr val="tx1"/>
                </a:solidFill>
              </a:rPr>
              <a:t> la </a:t>
            </a:r>
            <a:r>
              <a:rPr lang="en-US" sz="3600" kern="1200" dirty="0" err="1">
                <a:solidFill>
                  <a:schemeClr val="tx1"/>
                </a:solidFill>
              </a:rPr>
              <a:t>nube</a:t>
            </a:r>
            <a:r>
              <a:rPr lang="en-US" sz="3600" kern="1200" dirty="0">
                <a:solidFill>
                  <a:schemeClr val="tx1"/>
                </a:solidFill>
              </a:rPr>
              <a:t>)</a:t>
            </a:r>
          </a:p>
        </p:txBody>
      </p:sp>
      <p:sp>
        <p:nvSpPr>
          <p:cNvPr id="1039" name="Rectangle 103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1" name="Rectangle 10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CCCEDCD-AD4A-86FC-EC8E-94FF2F021903}"/>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000" dirty="0" err="1"/>
              <a:t>Deepgram</a:t>
            </a:r>
            <a:r>
              <a:rPr lang="en-US" sz="2000" dirty="0"/>
              <a:t> </a:t>
            </a:r>
            <a:r>
              <a:rPr lang="en-US" sz="2000" dirty="0" err="1"/>
              <a:t>fue</a:t>
            </a:r>
            <a:r>
              <a:rPr lang="en-US" sz="2000" dirty="0"/>
              <a:t> </a:t>
            </a:r>
            <a:r>
              <a:rPr lang="en-US" sz="2000" dirty="0" err="1"/>
              <a:t>fundado</a:t>
            </a:r>
            <a:r>
              <a:rPr lang="en-US" sz="2000" dirty="0"/>
              <a:t> </a:t>
            </a:r>
            <a:r>
              <a:rPr lang="en-US" sz="2000" dirty="0" err="1"/>
              <a:t>por</a:t>
            </a:r>
            <a:r>
              <a:rPr lang="en-US" sz="2000" dirty="0"/>
              <a:t> </a:t>
            </a:r>
            <a:r>
              <a:rPr lang="en-US" sz="2000" dirty="0" err="1"/>
              <a:t>fisicos</a:t>
            </a:r>
            <a:r>
              <a:rPr lang="en-US" sz="2000" dirty="0"/>
              <a:t> de la Universidad de Michigan</a:t>
            </a:r>
          </a:p>
          <a:p>
            <a:pPr marL="285750" indent="-228600">
              <a:lnSpc>
                <a:spcPct val="90000"/>
              </a:lnSpc>
              <a:spcAft>
                <a:spcPts val="600"/>
              </a:spcAft>
              <a:buFont typeface="Arial" panose="020B0604020202020204" pitchFamily="34" charset="0"/>
              <a:buChar char="•"/>
            </a:pPr>
            <a:r>
              <a:rPr lang="en-US" sz="2000" dirty="0" err="1"/>
              <a:t>Deepgram</a:t>
            </a:r>
            <a:r>
              <a:rPr lang="en-US" sz="2000" dirty="0"/>
              <a:t> </a:t>
            </a:r>
            <a:r>
              <a:rPr lang="en-US" sz="2000" dirty="0" err="1"/>
              <a:t>esta</a:t>
            </a:r>
            <a:r>
              <a:rPr lang="en-US" sz="2000" dirty="0"/>
              <a:t> </a:t>
            </a:r>
            <a:r>
              <a:rPr lang="en-US" sz="2000" dirty="0" err="1"/>
              <a:t>basado</a:t>
            </a:r>
            <a:r>
              <a:rPr lang="en-US" sz="2000" dirty="0"/>
              <a:t> </a:t>
            </a:r>
            <a:r>
              <a:rPr lang="en-US" sz="2000" dirty="0" err="1"/>
              <a:t>en</a:t>
            </a:r>
            <a:r>
              <a:rPr lang="en-US" sz="2000" dirty="0"/>
              <a:t> Nova</a:t>
            </a:r>
          </a:p>
          <a:p>
            <a:pPr marL="285750" indent="-228600">
              <a:lnSpc>
                <a:spcPct val="90000"/>
              </a:lnSpc>
              <a:spcAft>
                <a:spcPts val="600"/>
              </a:spcAft>
              <a:buFont typeface="Arial" panose="020B0604020202020204" pitchFamily="34" charset="0"/>
              <a:buChar char="•"/>
            </a:pPr>
            <a:r>
              <a:rPr lang="en-US" sz="2000" dirty="0"/>
              <a:t>Nova es un </a:t>
            </a:r>
            <a:r>
              <a:rPr lang="en-US" sz="2000" dirty="0" err="1"/>
              <a:t>modelo</a:t>
            </a:r>
            <a:r>
              <a:rPr lang="en-US" sz="2000" dirty="0"/>
              <a:t> de </a:t>
            </a:r>
            <a:r>
              <a:rPr lang="en-US" sz="2000" dirty="0" err="1"/>
              <a:t>transformación</a:t>
            </a:r>
            <a:r>
              <a:rPr lang="en-US" sz="2000" dirty="0"/>
              <a:t> de </a:t>
            </a:r>
            <a:r>
              <a:rPr lang="en-US" sz="2000" dirty="0" err="1"/>
              <a:t>voz</a:t>
            </a:r>
            <a:r>
              <a:rPr lang="en-US" sz="2000" dirty="0"/>
              <a:t>-a-</a:t>
            </a:r>
            <a:r>
              <a:rPr lang="en-US" sz="2000" dirty="0" err="1"/>
              <a:t>texto</a:t>
            </a:r>
            <a:r>
              <a:rPr lang="en-US" sz="2000" dirty="0"/>
              <a:t> </a:t>
            </a:r>
            <a:r>
              <a:rPr lang="en-US" sz="2000" dirty="0" err="1"/>
              <a:t>basado</a:t>
            </a:r>
            <a:r>
              <a:rPr lang="en-US" sz="2000" dirty="0"/>
              <a:t> </a:t>
            </a:r>
            <a:r>
              <a:rPr lang="en-US" sz="2000" dirty="0" err="1"/>
              <a:t>en</a:t>
            </a:r>
            <a:r>
              <a:rPr lang="en-US" sz="2000" dirty="0"/>
              <a:t> deep learning para GPUs.</a:t>
            </a:r>
          </a:p>
        </p:txBody>
      </p:sp>
      <p:pic>
        <p:nvPicPr>
          <p:cNvPr id="1028" name="Picture 4">
            <a:extLst>
              <a:ext uri="{FF2B5EF4-FFF2-40B4-BE49-F238E27FC236}">
                <a16:creationId xmlns:a16="http://schemas.microsoft.com/office/drawing/2014/main" id="{96B46E2B-18E1-618D-D72B-BC02642A03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184" y="1171956"/>
            <a:ext cx="6922008" cy="4614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877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Transformación de voz a texto</a:t>
            </a:r>
          </a:p>
        </p:txBody>
      </p:sp>
      <p:pic>
        <p:nvPicPr>
          <p:cNvPr id="8" name="Picture 7">
            <a:extLst>
              <a:ext uri="{FF2B5EF4-FFF2-40B4-BE49-F238E27FC236}">
                <a16:creationId xmlns:a16="http://schemas.microsoft.com/office/drawing/2014/main" id="{742D8DE1-50AA-E324-B7DA-D752B27A4343}"/>
              </a:ext>
            </a:extLst>
          </p:cNvPr>
          <p:cNvPicPr>
            <a:picLocks noChangeAspect="1"/>
          </p:cNvPicPr>
          <p:nvPr/>
        </p:nvPicPr>
        <p:blipFill>
          <a:blip r:embed="rId2"/>
          <a:stretch>
            <a:fillRect/>
          </a:stretch>
        </p:blipFill>
        <p:spPr>
          <a:xfrm>
            <a:off x="2489862" y="1520790"/>
            <a:ext cx="7599819" cy="4972085"/>
          </a:xfrm>
          <a:prstGeom prst="rect">
            <a:avLst/>
          </a:prstGeom>
        </p:spPr>
      </p:pic>
      <p:sp>
        <p:nvSpPr>
          <p:cNvPr id="3" name="Rectangle 2">
            <a:extLst>
              <a:ext uri="{FF2B5EF4-FFF2-40B4-BE49-F238E27FC236}">
                <a16:creationId xmlns:a16="http://schemas.microsoft.com/office/drawing/2014/main" id="{0BCC9F2D-71DF-486C-7CFE-A4F8CAC43A28}"/>
              </a:ext>
            </a:extLst>
          </p:cNvPr>
          <p:cNvSpPr/>
          <p:nvPr/>
        </p:nvSpPr>
        <p:spPr>
          <a:xfrm>
            <a:off x="5120640" y="2492943"/>
            <a:ext cx="5332396" cy="1106905"/>
          </a:xfrm>
          <a:prstGeom prst="rect">
            <a:avLst/>
          </a:prstGeom>
          <a:noFill/>
          <a:ln w="571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ln w="57150">
                <a:solidFill>
                  <a:srgbClr val="FF0000"/>
                </a:solidFill>
              </a:ln>
            </a:endParaRPr>
          </a:p>
        </p:txBody>
      </p:sp>
    </p:spTree>
    <p:extLst>
      <p:ext uri="{BB962C8B-B14F-4D97-AF65-F5344CB8AC3E}">
        <p14:creationId xmlns:p14="http://schemas.microsoft.com/office/powerpoint/2010/main" val="4180447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Transformación de voz a texto</a:t>
            </a:r>
          </a:p>
        </p:txBody>
      </p:sp>
      <p:pic>
        <p:nvPicPr>
          <p:cNvPr id="8" name="Picture 7">
            <a:extLst>
              <a:ext uri="{FF2B5EF4-FFF2-40B4-BE49-F238E27FC236}">
                <a16:creationId xmlns:a16="http://schemas.microsoft.com/office/drawing/2014/main" id="{BEDE0B29-8E5A-46B3-3201-4F122F96F2BE}"/>
              </a:ext>
            </a:extLst>
          </p:cNvPr>
          <p:cNvPicPr>
            <a:picLocks noChangeAspect="1"/>
          </p:cNvPicPr>
          <p:nvPr/>
        </p:nvPicPr>
        <p:blipFill>
          <a:blip r:embed="rId5"/>
          <a:stretch>
            <a:fillRect/>
          </a:stretch>
        </p:blipFill>
        <p:spPr>
          <a:xfrm>
            <a:off x="2088682" y="1690688"/>
            <a:ext cx="7624872" cy="4616493"/>
          </a:xfrm>
          <a:prstGeom prst="rect">
            <a:avLst/>
          </a:prstGeom>
        </p:spPr>
      </p:pic>
      <p:sp>
        <p:nvSpPr>
          <p:cNvPr id="9" name="Rectangle 8">
            <a:extLst>
              <a:ext uri="{FF2B5EF4-FFF2-40B4-BE49-F238E27FC236}">
                <a16:creationId xmlns:a16="http://schemas.microsoft.com/office/drawing/2014/main" id="{5AED1EC4-3658-58DB-2C9B-8EF792C03B26}"/>
              </a:ext>
            </a:extLst>
          </p:cNvPr>
          <p:cNvSpPr/>
          <p:nvPr/>
        </p:nvSpPr>
        <p:spPr>
          <a:xfrm>
            <a:off x="7091472" y="5171397"/>
            <a:ext cx="3122596" cy="238001"/>
          </a:xfrm>
          <a:prstGeom prst="rect">
            <a:avLst/>
          </a:prstGeom>
          <a:noFill/>
          <a:ln w="5715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ln w="57150">
                <a:solidFill>
                  <a:srgbClr val="FF0000"/>
                </a:solidFill>
              </a:ln>
            </a:endParaRPr>
          </a:p>
        </p:txBody>
      </p:sp>
      <p:sp>
        <p:nvSpPr>
          <p:cNvPr id="10" name="Rectangle 9">
            <a:extLst>
              <a:ext uri="{FF2B5EF4-FFF2-40B4-BE49-F238E27FC236}">
                <a16:creationId xmlns:a16="http://schemas.microsoft.com/office/drawing/2014/main" id="{CFC278AC-44F0-9B28-4C8E-80A921F6466A}"/>
              </a:ext>
            </a:extLst>
          </p:cNvPr>
          <p:cNvSpPr/>
          <p:nvPr/>
        </p:nvSpPr>
        <p:spPr>
          <a:xfrm>
            <a:off x="1588168" y="2789723"/>
            <a:ext cx="2745666" cy="1106905"/>
          </a:xfrm>
          <a:prstGeom prst="rect">
            <a:avLst/>
          </a:prstGeom>
          <a:noFill/>
          <a:ln w="571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ln w="57150">
                <a:solidFill>
                  <a:srgbClr val="FF0000"/>
                </a:solidFill>
              </a:ln>
            </a:endParaRPr>
          </a:p>
        </p:txBody>
      </p:sp>
      <p:pic>
        <p:nvPicPr>
          <p:cNvPr id="11" name="vozAIAEF">
            <a:hlinkClick r:id="" action="ppaction://media"/>
            <a:extLst>
              <a:ext uri="{FF2B5EF4-FFF2-40B4-BE49-F238E27FC236}">
                <a16:creationId xmlns:a16="http://schemas.microsoft.com/office/drawing/2014/main" id="{053BA0CC-A89F-95DF-058C-3F2C91BE8C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71976" y="3998934"/>
            <a:ext cx="487363" cy="487363"/>
          </a:xfrm>
          <a:prstGeom prst="rect">
            <a:avLst/>
          </a:prstGeom>
          <a:noFill/>
          <a:ln>
            <a:solidFill>
              <a:srgbClr val="FF0000"/>
            </a:solidFill>
          </a:ln>
        </p:spPr>
      </p:pic>
      <p:sp>
        <p:nvSpPr>
          <p:cNvPr id="13" name="TextBox 12">
            <a:extLst>
              <a:ext uri="{FF2B5EF4-FFF2-40B4-BE49-F238E27FC236}">
                <a16:creationId xmlns:a16="http://schemas.microsoft.com/office/drawing/2014/main" id="{9A501A3C-977A-17CC-3030-A8BCBF08E21C}"/>
              </a:ext>
            </a:extLst>
          </p:cNvPr>
          <p:cNvSpPr txBox="1"/>
          <p:nvPr/>
        </p:nvSpPr>
        <p:spPr>
          <a:xfrm>
            <a:off x="7140259" y="4383945"/>
            <a:ext cx="2701030" cy="667875"/>
          </a:xfrm>
          <a:prstGeom prst="rect">
            <a:avLst/>
          </a:prstGeom>
          <a:noFill/>
        </p:spPr>
        <p:txBody>
          <a:bodyPr wrap="square">
            <a:spAutoFit/>
          </a:bodyPr>
          <a:lstStyle/>
          <a:p>
            <a:pPr marL="57150" algn="ctr">
              <a:lnSpc>
                <a:spcPct val="90000"/>
              </a:lnSpc>
              <a:spcAft>
                <a:spcPts val="600"/>
              </a:spcAft>
            </a:pPr>
            <a:r>
              <a:rPr lang="en-US" sz="1800" dirty="0">
                <a:solidFill>
                  <a:srgbClr val="92D050"/>
                </a:solidFill>
              </a:rPr>
              <a:t>Language: es-419</a:t>
            </a:r>
          </a:p>
          <a:p>
            <a:pPr marL="57150" algn="ctr">
              <a:lnSpc>
                <a:spcPct val="90000"/>
              </a:lnSpc>
              <a:spcAft>
                <a:spcPts val="600"/>
              </a:spcAft>
            </a:pPr>
            <a:r>
              <a:rPr lang="es-BO" dirty="0">
                <a:solidFill>
                  <a:srgbClr val="92D050"/>
                </a:solidFill>
              </a:rPr>
              <a:t>Español de Latinoamérica  </a:t>
            </a:r>
            <a:endParaRPr lang="es-BO" sz="1800" dirty="0">
              <a:solidFill>
                <a:srgbClr val="92D050"/>
              </a:solidFill>
            </a:endParaRPr>
          </a:p>
        </p:txBody>
      </p:sp>
      <p:sp>
        <p:nvSpPr>
          <p:cNvPr id="14" name="Rectangle 13">
            <a:extLst>
              <a:ext uri="{FF2B5EF4-FFF2-40B4-BE49-F238E27FC236}">
                <a16:creationId xmlns:a16="http://schemas.microsoft.com/office/drawing/2014/main" id="{39B7C9E5-B38C-7B9A-CFDF-6520F2D39F6C}"/>
              </a:ext>
            </a:extLst>
          </p:cNvPr>
          <p:cNvSpPr/>
          <p:nvPr/>
        </p:nvSpPr>
        <p:spPr>
          <a:xfrm>
            <a:off x="4834348" y="3777627"/>
            <a:ext cx="3122596" cy="606318"/>
          </a:xfrm>
          <a:prstGeom prst="rect">
            <a:avLst/>
          </a:prstGeom>
          <a:noFill/>
          <a:ln w="5715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ln w="57150">
                <a:solidFill>
                  <a:srgbClr val="FF0000"/>
                </a:solidFill>
              </a:ln>
            </a:endParaRPr>
          </a:p>
        </p:txBody>
      </p:sp>
    </p:spTree>
    <p:extLst>
      <p:ext uri="{BB962C8B-B14F-4D97-AF65-F5344CB8AC3E}">
        <p14:creationId xmlns:p14="http://schemas.microsoft.com/office/powerpoint/2010/main" val="14924442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40" fill="hold"/>
                                        <p:tgtEl>
                                          <p:spTgt spid="11"/>
                                        </p:tgtEl>
                                      </p:cBhvr>
                                    </p:cmd>
                                  </p:childTnLst>
                                </p:cTn>
                              </p:par>
                            </p:childTnLst>
                          </p:cTn>
                        </p:par>
                      </p:childTnLst>
                    </p:cTn>
                  </p:par>
                </p:childTnLst>
              </p:cTn>
              <p:nextCondLst>
                <p:cond evt="onClick" delay="0">
                  <p:tgtEl>
                    <p:spTgt spid="11"/>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Transformación de voz a texto</a:t>
            </a:r>
          </a:p>
        </p:txBody>
      </p:sp>
      <p:pic>
        <p:nvPicPr>
          <p:cNvPr id="4" name="Picture 3">
            <a:extLst>
              <a:ext uri="{FF2B5EF4-FFF2-40B4-BE49-F238E27FC236}">
                <a16:creationId xmlns:a16="http://schemas.microsoft.com/office/drawing/2014/main" id="{386188F8-566C-C366-FDA2-43E76A3E6679}"/>
              </a:ext>
            </a:extLst>
          </p:cNvPr>
          <p:cNvPicPr>
            <a:picLocks noChangeAspect="1"/>
          </p:cNvPicPr>
          <p:nvPr/>
        </p:nvPicPr>
        <p:blipFill>
          <a:blip r:embed="rId2"/>
          <a:stretch>
            <a:fillRect/>
          </a:stretch>
        </p:blipFill>
        <p:spPr>
          <a:xfrm>
            <a:off x="1347535" y="1690688"/>
            <a:ext cx="9680085" cy="4802187"/>
          </a:xfrm>
          <a:prstGeom prst="rect">
            <a:avLst/>
          </a:prstGeom>
        </p:spPr>
      </p:pic>
      <p:sp>
        <p:nvSpPr>
          <p:cNvPr id="5" name="Rectangle 4">
            <a:extLst>
              <a:ext uri="{FF2B5EF4-FFF2-40B4-BE49-F238E27FC236}">
                <a16:creationId xmlns:a16="http://schemas.microsoft.com/office/drawing/2014/main" id="{0CB23C4C-196A-F6FE-F67A-56F7B46706AC}"/>
              </a:ext>
            </a:extLst>
          </p:cNvPr>
          <p:cNvSpPr/>
          <p:nvPr/>
        </p:nvSpPr>
        <p:spPr>
          <a:xfrm>
            <a:off x="2736041" y="3267488"/>
            <a:ext cx="8458140" cy="606318"/>
          </a:xfrm>
          <a:prstGeom prst="rect">
            <a:avLst/>
          </a:prstGeom>
          <a:noFill/>
          <a:ln w="5715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ln w="57150">
                <a:solidFill>
                  <a:srgbClr val="FF0000"/>
                </a:solidFill>
              </a:ln>
            </a:endParaRPr>
          </a:p>
        </p:txBody>
      </p:sp>
      <p:sp>
        <p:nvSpPr>
          <p:cNvPr id="6" name="Rectangle 5">
            <a:extLst>
              <a:ext uri="{FF2B5EF4-FFF2-40B4-BE49-F238E27FC236}">
                <a16:creationId xmlns:a16="http://schemas.microsoft.com/office/drawing/2014/main" id="{49640A19-EF9F-289A-7FF9-182370EDABDD}"/>
              </a:ext>
            </a:extLst>
          </p:cNvPr>
          <p:cNvSpPr/>
          <p:nvPr/>
        </p:nvSpPr>
        <p:spPr>
          <a:xfrm>
            <a:off x="2736041" y="4488003"/>
            <a:ext cx="3122596" cy="1479660"/>
          </a:xfrm>
          <a:prstGeom prst="rect">
            <a:avLst/>
          </a:prstGeom>
          <a:noFill/>
          <a:ln w="5715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ln w="57150">
                <a:solidFill>
                  <a:srgbClr val="FF0000"/>
                </a:solidFill>
              </a:ln>
            </a:endParaRPr>
          </a:p>
        </p:txBody>
      </p:sp>
      <p:sp>
        <p:nvSpPr>
          <p:cNvPr id="7" name="Rectangle 6">
            <a:extLst>
              <a:ext uri="{FF2B5EF4-FFF2-40B4-BE49-F238E27FC236}">
                <a16:creationId xmlns:a16="http://schemas.microsoft.com/office/drawing/2014/main" id="{115F933F-8C17-6064-4876-C66A18CCECCC}"/>
              </a:ext>
            </a:extLst>
          </p:cNvPr>
          <p:cNvSpPr/>
          <p:nvPr/>
        </p:nvSpPr>
        <p:spPr>
          <a:xfrm>
            <a:off x="2820202" y="3852792"/>
            <a:ext cx="2745666" cy="606318"/>
          </a:xfrm>
          <a:prstGeom prst="rect">
            <a:avLst/>
          </a:prstGeom>
          <a:noFill/>
          <a:ln w="571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ln w="57150">
                <a:solidFill>
                  <a:srgbClr val="FF0000"/>
                </a:solidFill>
              </a:ln>
            </a:endParaRPr>
          </a:p>
        </p:txBody>
      </p:sp>
    </p:spTree>
    <p:extLst>
      <p:ext uri="{BB962C8B-B14F-4D97-AF65-F5344CB8AC3E}">
        <p14:creationId xmlns:p14="http://schemas.microsoft.com/office/powerpoint/2010/main" val="4074851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A08-BE5A-83E4-FA6B-30531D52A3BC}"/>
              </a:ext>
            </a:extLst>
          </p:cNvPr>
          <p:cNvSpPr>
            <a:spLocks noGrp="1"/>
          </p:cNvSpPr>
          <p:nvPr>
            <p:ph type="title"/>
          </p:nvPr>
        </p:nvSpPr>
        <p:spPr/>
        <p:txBody>
          <a:bodyPr/>
          <a:lstStyle/>
          <a:p>
            <a:r>
              <a:rPr lang="es-BO" dirty="0"/>
              <a:t>Transformación de voz a texto</a:t>
            </a:r>
          </a:p>
        </p:txBody>
      </p:sp>
      <p:pic>
        <p:nvPicPr>
          <p:cNvPr id="8" name="Picture 7">
            <a:extLst>
              <a:ext uri="{FF2B5EF4-FFF2-40B4-BE49-F238E27FC236}">
                <a16:creationId xmlns:a16="http://schemas.microsoft.com/office/drawing/2014/main" id="{84EDB695-471B-40F1-44A0-0E527A45C806}"/>
              </a:ext>
            </a:extLst>
          </p:cNvPr>
          <p:cNvPicPr>
            <a:picLocks noChangeAspect="1"/>
          </p:cNvPicPr>
          <p:nvPr/>
        </p:nvPicPr>
        <p:blipFill rotWithShape="1">
          <a:blip r:embed="rId3"/>
          <a:srcRect r="59421"/>
          <a:stretch/>
        </p:blipFill>
        <p:spPr>
          <a:xfrm>
            <a:off x="431094" y="1405925"/>
            <a:ext cx="10596526" cy="766613"/>
          </a:xfrm>
          <a:prstGeom prst="rect">
            <a:avLst/>
          </a:prstGeom>
        </p:spPr>
      </p:pic>
      <p:pic>
        <p:nvPicPr>
          <p:cNvPr id="9" name="Picture 8">
            <a:extLst>
              <a:ext uri="{FF2B5EF4-FFF2-40B4-BE49-F238E27FC236}">
                <a16:creationId xmlns:a16="http://schemas.microsoft.com/office/drawing/2014/main" id="{E24DEB81-E17F-A9D5-64C1-3D851FB7B780}"/>
              </a:ext>
            </a:extLst>
          </p:cNvPr>
          <p:cNvPicPr>
            <a:picLocks noChangeAspect="1"/>
          </p:cNvPicPr>
          <p:nvPr/>
        </p:nvPicPr>
        <p:blipFill rotWithShape="1">
          <a:blip r:embed="rId3"/>
          <a:srcRect l="40592" b="21244"/>
          <a:stretch/>
        </p:blipFill>
        <p:spPr>
          <a:xfrm>
            <a:off x="421469" y="2173679"/>
            <a:ext cx="10612630" cy="413026"/>
          </a:xfrm>
          <a:prstGeom prst="rect">
            <a:avLst/>
          </a:prstGeom>
        </p:spPr>
      </p:pic>
      <p:pic>
        <p:nvPicPr>
          <p:cNvPr id="10" name="Picture 9">
            <a:extLst>
              <a:ext uri="{FF2B5EF4-FFF2-40B4-BE49-F238E27FC236}">
                <a16:creationId xmlns:a16="http://schemas.microsoft.com/office/drawing/2014/main" id="{2B8A093F-85B9-B570-4E85-E2D8B4235FD5}"/>
              </a:ext>
            </a:extLst>
          </p:cNvPr>
          <p:cNvPicPr>
            <a:picLocks noChangeAspect="1"/>
          </p:cNvPicPr>
          <p:nvPr/>
        </p:nvPicPr>
        <p:blipFill>
          <a:blip r:embed="rId4"/>
          <a:stretch>
            <a:fillRect/>
          </a:stretch>
        </p:blipFill>
        <p:spPr>
          <a:xfrm>
            <a:off x="3004971" y="2577097"/>
            <a:ext cx="8029128" cy="4176122"/>
          </a:xfrm>
          <a:prstGeom prst="rect">
            <a:avLst/>
          </a:prstGeom>
        </p:spPr>
      </p:pic>
      <p:sp>
        <p:nvSpPr>
          <p:cNvPr id="11" name="Rectangle 10">
            <a:extLst>
              <a:ext uri="{FF2B5EF4-FFF2-40B4-BE49-F238E27FC236}">
                <a16:creationId xmlns:a16="http://schemas.microsoft.com/office/drawing/2014/main" id="{E2282129-69BE-F3EE-9CAF-33A5630B2D0D}"/>
              </a:ext>
            </a:extLst>
          </p:cNvPr>
          <p:cNvSpPr/>
          <p:nvPr/>
        </p:nvSpPr>
        <p:spPr>
          <a:xfrm>
            <a:off x="4354951" y="3696101"/>
            <a:ext cx="3701394" cy="377736"/>
          </a:xfrm>
          <a:prstGeom prst="rect">
            <a:avLst/>
          </a:prstGeom>
          <a:noFill/>
          <a:ln w="571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ln w="57150">
                <a:solidFill>
                  <a:srgbClr val="FF0000"/>
                </a:solidFill>
              </a:ln>
            </a:endParaRPr>
          </a:p>
        </p:txBody>
      </p:sp>
      <p:sp>
        <p:nvSpPr>
          <p:cNvPr id="12" name="Rectangle 11">
            <a:extLst>
              <a:ext uri="{FF2B5EF4-FFF2-40B4-BE49-F238E27FC236}">
                <a16:creationId xmlns:a16="http://schemas.microsoft.com/office/drawing/2014/main" id="{D4F0EC7E-3C53-FFC4-8A48-99CA31295B74}"/>
              </a:ext>
            </a:extLst>
          </p:cNvPr>
          <p:cNvSpPr/>
          <p:nvPr/>
        </p:nvSpPr>
        <p:spPr>
          <a:xfrm>
            <a:off x="4354951" y="5814169"/>
            <a:ext cx="3701394" cy="377736"/>
          </a:xfrm>
          <a:prstGeom prst="rect">
            <a:avLst/>
          </a:prstGeom>
          <a:noFill/>
          <a:ln w="57150">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ln w="57150">
                <a:solidFill>
                  <a:srgbClr val="FF0000"/>
                </a:solidFill>
              </a:ln>
            </a:endParaRPr>
          </a:p>
        </p:txBody>
      </p:sp>
    </p:spTree>
    <p:extLst>
      <p:ext uri="{BB962C8B-B14F-4D97-AF65-F5344CB8AC3E}">
        <p14:creationId xmlns:p14="http://schemas.microsoft.com/office/powerpoint/2010/main" val="1568152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F0F65F43-FB8F-6F3D-FBD8-B7CBC4AC35E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155" r="9089" b="1392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127D61-6347-54EE-E855-B0F7362E6F96}"/>
              </a:ext>
            </a:extLst>
          </p:cNvPr>
          <p:cNvSpPr>
            <a:spLocks noGrp="1"/>
          </p:cNvSpPr>
          <p:nvPr>
            <p:ph type="title"/>
          </p:nvPr>
        </p:nvSpPr>
        <p:spPr>
          <a:xfrm>
            <a:off x="435308" y="3028182"/>
            <a:ext cx="4550577" cy="3343741"/>
          </a:xfrm>
        </p:spPr>
        <p:txBody>
          <a:bodyPr vert="horz" lIns="91440" tIns="45720" rIns="91440" bIns="45720" rtlCol="0" anchor="b">
            <a:normAutofit fontScale="90000"/>
          </a:bodyPr>
          <a:lstStyle/>
          <a:p>
            <a:pPr>
              <a:lnSpc>
                <a:spcPct val="90000"/>
              </a:lnSpc>
              <a:spcAft>
                <a:spcPts val="600"/>
              </a:spcAft>
            </a:pPr>
            <a:r>
              <a:rPr lang="es-BO" sz="6000" dirty="0">
                <a:solidFill>
                  <a:schemeClr val="bg1"/>
                </a:solidFill>
                <a:latin typeface="Grandview Display" panose="020B0502040204020203" pitchFamily="34" charset="0"/>
              </a:rPr>
              <a:t>3 </a:t>
            </a:r>
            <a:r>
              <a:rPr lang="es-BO" sz="6000" dirty="0" err="1">
                <a:solidFill>
                  <a:schemeClr val="bg1"/>
                </a:solidFill>
                <a:latin typeface="Grandview Display" panose="020B0502040204020203" pitchFamily="34" charset="0"/>
              </a:rPr>
              <a:t>V’s</a:t>
            </a:r>
            <a:r>
              <a:rPr lang="es-BO" sz="6000" dirty="0">
                <a:solidFill>
                  <a:schemeClr val="bg1"/>
                </a:solidFill>
                <a:latin typeface="Grandview Display" panose="020B0502040204020203" pitchFamily="34" charset="0"/>
              </a:rPr>
              <a:t>:</a:t>
            </a:r>
            <a:br>
              <a:rPr lang="es-BO" sz="6000" dirty="0">
                <a:solidFill>
                  <a:schemeClr val="bg1"/>
                </a:solidFill>
                <a:latin typeface="Grandview Display" panose="020B0502040204020203" pitchFamily="34" charset="0"/>
              </a:rPr>
            </a:br>
            <a:r>
              <a:rPr lang="es-BO" sz="2000" dirty="0">
                <a:solidFill>
                  <a:schemeClr val="bg1"/>
                </a:solidFill>
                <a:latin typeface="Grandview Display" panose="020B0502040204020203" pitchFamily="34" charset="0"/>
              </a:rPr>
              <a:t>Volumen: Terabytes, </a:t>
            </a:r>
            <a:r>
              <a:rPr lang="es-BO" sz="2000" dirty="0" err="1">
                <a:solidFill>
                  <a:schemeClr val="bg1"/>
                </a:solidFill>
                <a:latin typeface="Grandview Display" panose="020B0502040204020203" pitchFamily="34" charset="0"/>
              </a:rPr>
              <a:t>petabytes</a:t>
            </a:r>
            <a:r>
              <a:rPr lang="es-BO" sz="2000" dirty="0">
                <a:solidFill>
                  <a:schemeClr val="bg1"/>
                </a:solidFill>
                <a:latin typeface="Grandview Display" panose="020B0502040204020203" pitchFamily="34" charset="0"/>
              </a:rPr>
              <a:t> o incluso exabytes que no pueden ser gestionados o procesados mediante sistemas convencionales (sensores, redes sociales, registros de transacciones)</a:t>
            </a:r>
            <a:br>
              <a:rPr lang="es-BO" sz="2000" dirty="0">
                <a:solidFill>
                  <a:schemeClr val="bg1"/>
                </a:solidFill>
                <a:latin typeface="Grandview Display" panose="020B0502040204020203" pitchFamily="34" charset="0"/>
              </a:rPr>
            </a:br>
            <a:br>
              <a:rPr lang="es-BO" sz="2000" dirty="0">
                <a:solidFill>
                  <a:schemeClr val="bg1"/>
                </a:solidFill>
                <a:latin typeface="Grandview Display" panose="020B0502040204020203" pitchFamily="34" charset="0"/>
              </a:rPr>
            </a:br>
            <a:r>
              <a:rPr lang="es-BO" sz="2000" dirty="0">
                <a:solidFill>
                  <a:schemeClr val="bg1"/>
                </a:solidFill>
                <a:latin typeface="Grandview Display" panose="020B0502040204020203" pitchFamily="34" charset="0"/>
              </a:rPr>
              <a:t>Velocidad: se genera a una velocidad increíblemente rápida, en tiempo real o en intervalos muy cortos. </a:t>
            </a:r>
            <a:br>
              <a:rPr lang="es-BO" sz="2000" dirty="0">
                <a:solidFill>
                  <a:schemeClr val="bg1"/>
                </a:solidFill>
                <a:latin typeface="Grandview Display" panose="020B0502040204020203" pitchFamily="34" charset="0"/>
              </a:rPr>
            </a:br>
            <a:br>
              <a:rPr lang="es-BO" sz="2000" dirty="0">
                <a:solidFill>
                  <a:schemeClr val="bg1"/>
                </a:solidFill>
                <a:latin typeface="Grandview Display" panose="020B0502040204020203" pitchFamily="34" charset="0"/>
              </a:rPr>
            </a:br>
            <a:r>
              <a:rPr lang="es-BO" sz="2000" dirty="0">
                <a:solidFill>
                  <a:schemeClr val="bg1"/>
                </a:solidFill>
                <a:latin typeface="Grandview Display" panose="020B0502040204020203" pitchFamily="34" charset="0"/>
              </a:rPr>
              <a:t>Variedad: Los datos masivos pueden presentar una amplia variedad de formatos y tipos, como texto, imágenes, audio, vídeo, datos geoespaciales, datos estructurados y no estructurados. </a:t>
            </a:r>
            <a:endParaRPr lang="en-US" sz="4800" dirty="0">
              <a:solidFill>
                <a:schemeClr val="bg1"/>
              </a:solidFill>
              <a:latin typeface="Grandview Display" panose="020B0502040204020203" pitchFamily="34" charset="0"/>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51A6A86-BC06-67EF-7A80-821A74835656}"/>
              </a:ext>
            </a:extLst>
          </p:cNvPr>
          <p:cNvSpPr txBox="1"/>
          <p:nvPr/>
        </p:nvSpPr>
        <p:spPr>
          <a:xfrm>
            <a:off x="1374575" y="371886"/>
            <a:ext cx="7555814" cy="653897"/>
          </a:xfrm>
          <a:prstGeom prst="rect">
            <a:avLst/>
          </a:prstGeom>
          <a:noFill/>
        </p:spPr>
        <p:txBody>
          <a:bodyPr wrap="square">
            <a:spAutoFit/>
          </a:bodyPr>
          <a:lstStyle/>
          <a:p>
            <a:pPr marL="0" marR="0">
              <a:lnSpc>
                <a:spcPct val="107000"/>
              </a:lnSpc>
              <a:spcBef>
                <a:spcPts val="0"/>
              </a:spcBef>
              <a:spcAft>
                <a:spcPts val="800"/>
              </a:spcAft>
            </a:pPr>
            <a:r>
              <a:rPr lang="es-BO" sz="3600" b="0" i="0" dirty="0">
                <a:solidFill>
                  <a:srgbClr val="C55A11"/>
                </a:solidFill>
                <a:effectLst/>
                <a:latin typeface="Merriweather" panose="00000500000000000000" pitchFamily="2" charset="0"/>
              </a:rPr>
              <a:t>Big data</a:t>
            </a:r>
            <a:endParaRPr lang="es-BO" sz="3600" kern="100" dirty="0">
              <a:solidFill>
                <a:srgbClr val="C55A11"/>
              </a:solidFill>
              <a:effectLst/>
              <a:latin typeface="Arial Nova" panose="020B05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7598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A19C-43ED-208D-0B99-6D974CA95550}"/>
              </a:ext>
            </a:extLst>
          </p:cNvPr>
          <p:cNvSpPr>
            <a:spLocks noGrp="1"/>
          </p:cNvSpPr>
          <p:nvPr>
            <p:ph type="title"/>
          </p:nvPr>
        </p:nvSpPr>
        <p:spPr/>
        <p:txBody>
          <a:bodyPr/>
          <a:lstStyle/>
          <a:p>
            <a:r>
              <a:rPr lang="es-BO" dirty="0"/>
              <a:t>Infraestructura</a:t>
            </a:r>
          </a:p>
        </p:txBody>
      </p:sp>
      <p:sp>
        <p:nvSpPr>
          <p:cNvPr id="3" name="Content Placeholder 2">
            <a:extLst>
              <a:ext uri="{FF2B5EF4-FFF2-40B4-BE49-F238E27FC236}">
                <a16:creationId xmlns:a16="http://schemas.microsoft.com/office/drawing/2014/main" id="{480DF071-01F0-05A4-9576-AC6173ADD329}"/>
              </a:ext>
            </a:extLst>
          </p:cNvPr>
          <p:cNvSpPr>
            <a:spLocks noGrp="1"/>
          </p:cNvSpPr>
          <p:nvPr>
            <p:ph idx="1"/>
          </p:nvPr>
        </p:nvSpPr>
        <p:spPr>
          <a:xfrm>
            <a:off x="838200" y="1825625"/>
            <a:ext cx="5050134" cy="4351338"/>
          </a:xfrm>
        </p:spPr>
        <p:txBody>
          <a:bodyPr>
            <a:normAutofit fontScale="85000" lnSpcReduction="20000"/>
          </a:bodyPr>
          <a:lstStyle/>
          <a:p>
            <a:r>
              <a:rPr lang="es-BO" dirty="0">
                <a:solidFill>
                  <a:srgbClr val="FF0000"/>
                </a:solidFill>
              </a:rPr>
              <a:t>Apache Hadoop: </a:t>
            </a:r>
            <a:r>
              <a:rPr lang="es-BO" dirty="0"/>
              <a:t>s</a:t>
            </a:r>
            <a:r>
              <a:rPr lang="es-ES" dirty="0" err="1"/>
              <a:t>istema</a:t>
            </a:r>
            <a:r>
              <a:rPr lang="es-ES" dirty="0"/>
              <a:t> diseñado para almacenar grandes cantidades de datos en clústeres de servidores. Divide los archivos en bloques y los distribuye a través de los nodos del clúster. </a:t>
            </a:r>
          </a:p>
          <a:p>
            <a:r>
              <a:rPr lang="es-ES" b="0" i="0" dirty="0">
                <a:solidFill>
                  <a:srgbClr val="FF0000"/>
                </a:solidFill>
                <a:effectLst/>
                <a:latin typeface="Söhne"/>
              </a:rPr>
              <a:t>Estructura maestro-esclavo:</a:t>
            </a:r>
            <a:r>
              <a:rPr lang="es-ES" b="0" i="0" dirty="0">
                <a:solidFill>
                  <a:srgbClr val="D1D5DB"/>
                </a:solidFill>
                <a:effectLst/>
                <a:latin typeface="Söhne"/>
              </a:rPr>
              <a:t> </a:t>
            </a:r>
            <a:r>
              <a:rPr lang="es-ES" b="0" i="0" dirty="0">
                <a:effectLst/>
                <a:latin typeface="Söhne"/>
              </a:rPr>
              <a:t>El </a:t>
            </a:r>
            <a:r>
              <a:rPr lang="es-ES" b="0" i="0" dirty="0" err="1">
                <a:effectLst/>
                <a:latin typeface="Söhne"/>
              </a:rPr>
              <a:t>NameNode</a:t>
            </a:r>
            <a:r>
              <a:rPr lang="es-ES" b="0" i="0" dirty="0">
                <a:effectLst/>
                <a:latin typeface="Söhne"/>
              </a:rPr>
              <a:t> actúa como el maestro y es responsable de mantener el </a:t>
            </a:r>
            <a:r>
              <a:rPr lang="es-ES" b="0" i="0" dirty="0" err="1">
                <a:effectLst/>
                <a:latin typeface="Söhne"/>
              </a:rPr>
              <a:t>metadata</a:t>
            </a:r>
            <a:r>
              <a:rPr lang="es-ES" b="0" i="0" dirty="0">
                <a:effectLst/>
                <a:latin typeface="Söhne"/>
              </a:rPr>
              <a:t> del sistema de archivos, incluidos los nombres de los archivos, las ubicaciones de los bloques y los permisos. Los </a:t>
            </a:r>
            <a:r>
              <a:rPr lang="es-ES" b="0" i="0" dirty="0" err="1">
                <a:effectLst/>
                <a:latin typeface="Söhne"/>
              </a:rPr>
              <a:t>DataNodes</a:t>
            </a:r>
            <a:r>
              <a:rPr lang="es-ES" b="0" i="0" dirty="0">
                <a:effectLst/>
                <a:latin typeface="Söhne"/>
              </a:rPr>
              <a:t> son los nodos esclavos que almacenan los bloques de datos reales. </a:t>
            </a:r>
            <a:endParaRPr lang="es-BO" dirty="0"/>
          </a:p>
        </p:txBody>
      </p:sp>
      <p:pic>
        <p:nvPicPr>
          <p:cNvPr id="1026" name="Picture 2" descr="hadoop-logo">
            <a:extLst>
              <a:ext uri="{FF2B5EF4-FFF2-40B4-BE49-F238E27FC236}">
                <a16:creationId xmlns:a16="http://schemas.microsoft.com/office/drawing/2014/main" id="{2B634E36-BDE8-49D7-EEA6-64EA92E9B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662" y="382047"/>
            <a:ext cx="4595966" cy="1161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doop - Architecture - GeeksforGeeks">
            <a:extLst>
              <a:ext uri="{FF2B5EF4-FFF2-40B4-BE49-F238E27FC236}">
                <a16:creationId xmlns:a16="http://schemas.microsoft.com/office/drawing/2014/main" id="{AD5C5AF5-20C1-2C73-1B79-48E57C381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699" y="1543305"/>
            <a:ext cx="4428975" cy="304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7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A19C-43ED-208D-0B99-6D974CA95550}"/>
              </a:ext>
            </a:extLst>
          </p:cNvPr>
          <p:cNvSpPr>
            <a:spLocks noGrp="1"/>
          </p:cNvSpPr>
          <p:nvPr>
            <p:ph type="title"/>
          </p:nvPr>
        </p:nvSpPr>
        <p:spPr/>
        <p:txBody>
          <a:bodyPr/>
          <a:lstStyle/>
          <a:p>
            <a:r>
              <a:rPr lang="es-BO" dirty="0"/>
              <a:t>Infraestructura</a:t>
            </a:r>
          </a:p>
        </p:txBody>
      </p:sp>
      <p:sp>
        <p:nvSpPr>
          <p:cNvPr id="3" name="Content Placeholder 2">
            <a:extLst>
              <a:ext uri="{FF2B5EF4-FFF2-40B4-BE49-F238E27FC236}">
                <a16:creationId xmlns:a16="http://schemas.microsoft.com/office/drawing/2014/main" id="{480DF071-01F0-05A4-9576-AC6173ADD329}"/>
              </a:ext>
            </a:extLst>
          </p:cNvPr>
          <p:cNvSpPr>
            <a:spLocks noGrp="1"/>
          </p:cNvSpPr>
          <p:nvPr>
            <p:ph idx="1"/>
          </p:nvPr>
        </p:nvSpPr>
        <p:spPr>
          <a:xfrm>
            <a:off x="838200" y="1825625"/>
            <a:ext cx="5050134" cy="4351338"/>
          </a:xfrm>
        </p:spPr>
        <p:txBody>
          <a:bodyPr>
            <a:normAutofit fontScale="92500" lnSpcReduction="10000"/>
          </a:bodyPr>
          <a:lstStyle/>
          <a:p>
            <a:r>
              <a:rPr lang="es-ES" dirty="0">
                <a:solidFill>
                  <a:srgbClr val="FF0000"/>
                </a:solidFill>
              </a:rPr>
              <a:t>MapReduce: </a:t>
            </a:r>
            <a:r>
              <a:rPr lang="es-ES" dirty="0"/>
              <a:t>procesamiento de datos que permite dividir tareas complejas en pasos de "</a:t>
            </a:r>
            <a:r>
              <a:rPr lang="es-ES" dirty="0" err="1"/>
              <a:t>map</a:t>
            </a:r>
            <a:r>
              <a:rPr lang="es-ES" dirty="0"/>
              <a:t>" y "reduce". </a:t>
            </a:r>
          </a:p>
          <a:p>
            <a:r>
              <a:rPr lang="es-ES" dirty="0"/>
              <a:t>La fase de "</a:t>
            </a:r>
            <a:r>
              <a:rPr lang="es-ES" dirty="0" err="1"/>
              <a:t>map</a:t>
            </a:r>
            <a:r>
              <a:rPr lang="es-ES" dirty="0"/>
              <a:t>" implica procesar y filtrar los datos, y la fase de "reduce" se encarga de combinar y resumir los resultados del paso de "</a:t>
            </a:r>
            <a:r>
              <a:rPr lang="es-ES" dirty="0" err="1"/>
              <a:t>map</a:t>
            </a:r>
            <a:r>
              <a:rPr lang="es-ES" dirty="0"/>
              <a:t>". Esto permite el procesamiento paralelo y distribuido de tareas de análisis de datos en el clúster.</a:t>
            </a:r>
            <a:endParaRPr lang="es-BO" dirty="0"/>
          </a:p>
        </p:txBody>
      </p:sp>
      <p:pic>
        <p:nvPicPr>
          <p:cNvPr id="1026" name="Picture 2" descr="hadoop-logo">
            <a:extLst>
              <a:ext uri="{FF2B5EF4-FFF2-40B4-BE49-F238E27FC236}">
                <a16:creationId xmlns:a16="http://schemas.microsoft.com/office/drawing/2014/main" id="{2B634E36-BDE8-49D7-EEA6-64EA92E9B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662" y="382047"/>
            <a:ext cx="4595966" cy="1161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doop - Architecture - GeeksforGeeks">
            <a:extLst>
              <a:ext uri="{FF2B5EF4-FFF2-40B4-BE49-F238E27FC236}">
                <a16:creationId xmlns:a16="http://schemas.microsoft.com/office/drawing/2014/main" id="{AD5C5AF5-20C1-2C73-1B79-48E57C381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699" y="1543305"/>
            <a:ext cx="4428975" cy="304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41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72F6C4-986D-36BB-A19F-90A78E86280D}"/>
              </a:ext>
            </a:extLst>
          </p:cNvPr>
          <p:cNvPicPr>
            <a:picLocks noChangeAspect="1"/>
          </p:cNvPicPr>
          <p:nvPr/>
        </p:nvPicPr>
        <p:blipFill>
          <a:blip r:embed="rId3"/>
          <a:stretch>
            <a:fillRect/>
          </a:stretch>
        </p:blipFill>
        <p:spPr>
          <a:xfrm>
            <a:off x="6303668" y="3891342"/>
            <a:ext cx="3815221" cy="2861416"/>
          </a:xfrm>
          <a:prstGeom prst="rect">
            <a:avLst/>
          </a:prstGeom>
        </p:spPr>
      </p:pic>
      <p:pic>
        <p:nvPicPr>
          <p:cNvPr id="2054" name="Picture 6" descr="Understanding Hadoop Yarn. YARN — Yet Another Resource Negotiator… | by  ELMASLOUHY Mouaad | Medium">
            <a:extLst>
              <a:ext uri="{FF2B5EF4-FFF2-40B4-BE49-F238E27FC236}">
                <a16:creationId xmlns:a16="http://schemas.microsoft.com/office/drawing/2014/main" id="{A8119115-F9DB-D963-37EE-079DB38169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68" t="27301" r="13572" b="22377"/>
          <a:stretch/>
        </p:blipFill>
        <p:spPr bwMode="auto">
          <a:xfrm>
            <a:off x="9065206" y="3429000"/>
            <a:ext cx="3153341" cy="12270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B3A19C-43ED-208D-0B99-6D974CA95550}"/>
              </a:ext>
            </a:extLst>
          </p:cNvPr>
          <p:cNvSpPr>
            <a:spLocks noGrp="1"/>
          </p:cNvSpPr>
          <p:nvPr>
            <p:ph type="title"/>
          </p:nvPr>
        </p:nvSpPr>
        <p:spPr/>
        <p:txBody>
          <a:bodyPr/>
          <a:lstStyle/>
          <a:p>
            <a:r>
              <a:rPr lang="es-BO" dirty="0"/>
              <a:t>Ecosistema Hadoop</a:t>
            </a:r>
          </a:p>
        </p:txBody>
      </p:sp>
      <p:sp>
        <p:nvSpPr>
          <p:cNvPr id="3" name="Content Placeholder 2">
            <a:extLst>
              <a:ext uri="{FF2B5EF4-FFF2-40B4-BE49-F238E27FC236}">
                <a16:creationId xmlns:a16="http://schemas.microsoft.com/office/drawing/2014/main" id="{480DF071-01F0-05A4-9576-AC6173ADD329}"/>
              </a:ext>
            </a:extLst>
          </p:cNvPr>
          <p:cNvSpPr>
            <a:spLocks noGrp="1"/>
          </p:cNvSpPr>
          <p:nvPr>
            <p:ph idx="1"/>
          </p:nvPr>
        </p:nvSpPr>
        <p:spPr>
          <a:xfrm>
            <a:off x="838200" y="1825625"/>
            <a:ext cx="5050134" cy="4351338"/>
          </a:xfrm>
        </p:spPr>
        <p:txBody>
          <a:bodyPr>
            <a:normAutofit fontScale="85000" lnSpcReduction="20000"/>
          </a:bodyPr>
          <a:lstStyle/>
          <a:p>
            <a:r>
              <a:rPr lang="en-US" dirty="0"/>
              <a:t>Hive: A</a:t>
            </a:r>
            <a:r>
              <a:rPr lang="es-ES" dirty="0" err="1"/>
              <a:t>lmacenamiento</a:t>
            </a:r>
            <a:r>
              <a:rPr lang="es-ES" dirty="0"/>
              <a:t> de datos y consulta que permite realizar consultas tipo SQL en datos de almacenamiento distribuido (HDFS).</a:t>
            </a:r>
          </a:p>
          <a:p>
            <a:r>
              <a:rPr lang="es-ES" dirty="0" err="1"/>
              <a:t>Pig</a:t>
            </a:r>
            <a:r>
              <a:rPr lang="es-ES" dirty="0"/>
              <a:t>: Un lenguaje para realizar transformaciones y análisis de datos en Hadoop.</a:t>
            </a:r>
          </a:p>
          <a:p>
            <a:r>
              <a:rPr lang="es-ES" dirty="0" err="1"/>
              <a:t>Spark</a:t>
            </a:r>
            <a:r>
              <a:rPr lang="es-ES" dirty="0"/>
              <a:t>: Un sistema de procesamiento de datos en memoria que es más rápido que MapReduce para ciertos tipos de tareas.</a:t>
            </a:r>
          </a:p>
          <a:p>
            <a:r>
              <a:rPr lang="es-ES" dirty="0"/>
              <a:t>YARN: Un administrador de recursos que permite ejecutar varias aplicaciones en el mismo clúster de manera eficiente.</a:t>
            </a:r>
            <a:endParaRPr lang="es-BO" dirty="0"/>
          </a:p>
        </p:txBody>
      </p:sp>
      <p:pic>
        <p:nvPicPr>
          <p:cNvPr id="2050" name="Picture 2" descr="Apache Hive - Wikipedia">
            <a:extLst>
              <a:ext uri="{FF2B5EF4-FFF2-40B4-BE49-F238E27FC236}">
                <a16:creationId xmlns:a16="http://schemas.microsoft.com/office/drawing/2014/main" id="{7AC5000A-6B40-7087-FAFE-C9BB3D5214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6637" y="452693"/>
            <a:ext cx="3518569" cy="31667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pache Pig Architecture and Execution Modes - Analytics Vidhya">
            <a:extLst>
              <a:ext uri="{FF2B5EF4-FFF2-40B4-BE49-F238E27FC236}">
                <a16:creationId xmlns:a16="http://schemas.microsoft.com/office/drawing/2014/main" id="{B134BFE5-D546-DDE8-E44E-3DD1890453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824" r="11536"/>
          <a:stretch/>
        </p:blipFill>
        <p:spPr bwMode="auto">
          <a:xfrm>
            <a:off x="8723508" y="502376"/>
            <a:ext cx="3153341" cy="1892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867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A19C-43ED-208D-0B99-6D974CA95550}"/>
              </a:ext>
            </a:extLst>
          </p:cNvPr>
          <p:cNvSpPr>
            <a:spLocks noGrp="1"/>
          </p:cNvSpPr>
          <p:nvPr>
            <p:ph type="title"/>
          </p:nvPr>
        </p:nvSpPr>
        <p:spPr>
          <a:xfrm>
            <a:off x="447675" y="327026"/>
            <a:ext cx="10515600" cy="939800"/>
          </a:xfrm>
        </p:spPr>
        <p:txBody>
          <a:bodyPr/>
          <a:lstStyle/>
          <a:p>
            <a:r>
              <a:rPr lang="es-BO" dirty="0"/>
              <a:t>Opciones a Apache Hadoop</a:t>
            </a:r>
          </a:p>
        </p:txBody>
      </p:sp>
      <p:sp>
        <p:nvSpPr>
          <p:cNvPr id="3" name="Content Placeholder 2">
            <a:extLst>
              <a:ext uri="{FF2B5EF4-FFF2-40B4-BE49-F238E27FC236}">
                <a16:creationId xmlns:a16="http://schemas.microsoft.com/office/drawing/2014/main" id="{480DF071-01F0-05A4-9576-AC6173ADD329}"/>
              </a:ext>
            </a:extLst>
          </p:cNvPr>
          <p:cNvSpPr>
            <a:spLocks noGrp="1"/>
          </p:cNvSpPr>
          <p:nvPr>
            <p:ph idx="1"/>
          </p:nvPr>
        </p:nvSpPr>
        <p:spPr>
          <a:xfrm>
            <a:off x="447675" y="1400175"/>
            <a:ext cx="5867400" cy="4878015"/>
          </a:xfrm>
        </p:spPr>
        <p:txBody>
          <a:bodyPr>
            <a:normAutofit lnSpcReduction="10000"/>
          </a:bodyPr>
          <a:lstStyle/>
          <a:p>
            <a:r>
              <a:rPr lang="es-ES" sz="1800" b="1" i="0" dirty="0">
                <a:effectLst/>
                <a:latin typeface="Söhne"/>
              </a:rPr>
              <a:t>Apache </a:t>
            </a:r>
            <a:r>
              <a:rPr lang="es-ES" sz="1800" b="1" i="0" dirty="0" err="1">
                <a:effectLst/>
                <a:latin typeface="Söhne"/>
              </a:rPr>
              <a:t>Flink</a:t>
            </a:r>
            <a:r>
              <a:rPr lang="es-ES" sz="1800" b="1" i="0" dirty="0">
                <a:effectLst/>
                <a:latin typeface="Söhne"/>
              </a:rPr>
              <a:t>: </a:t>
            </a:r>
            <a:r>
              <a:rPr lang="es-ES" sz="1800" b="0" i="0" dirty="0">
                <a:effectLst/>
                <a:latin typeface="Söhne"/>
              </a:rPr>
              <a:t>Admite el procesamiento por lotes. Está diseñado para el procesamiento de baja latencia y alto rendimiento de datos en tiempo real. Las capacidades de procesamiento en tiempo de evento y cálculos con estado hacen que sea adecuado para análisis en tiempo real y aplicaciones que requieren un procesamiento de eventos complejos.</a:t>
            </a:r>
          </a:p>
          <a:p>
            <a:r>
              <a:rPr lang="es-ES" sz="1800" b="1" i="0" dirty="0">
                <a:effectLst/>
                <a:latin typeface="Söhne"/>
              </a:rPr>
              <a:t>Amazon EMR (</a:t>
            </a:r>
            <a:r>
              <a:rPr lang="es-ES" sz="1800" b="1" i="0" dirty="0" err="1">
                <a:effectLst/>
                <a:latin typeface="Söhne"/>
              </a:rPr>
              <a:t>Elastic</a:t>
            </a:r>
            <a:r>
              <a:rPr lang="es-ES" sz="1800" b="1" i="0" dirty="0">
                <a:effectLst/>
                <a:latin typeface="Söhne"/>
              </a:rPr>
              <a:t> MapReduce): </a:t>
            </a:r>
            <a:r>
              <a:rPr lang="es-ES" sz="1800" b="0" i="0" dirty="0">
                <a:effectLst/>
                <a:latin typeface="Söhne"/>
              </a:rPr>
              <a:t>EMR es un servicio gestionado proporcionado por Amazon Web </a:t>
            </a:r>
            <a:r>
              <a:rPr lang="es-ES" sz="1800" b="0" i="0" dirty="0" err="1">
                <a:effectLst/>
                <a:latin typeface="Söhne"/>
              </a:rPr>
              <a:t>Services</a:t>
            </a:r>
            <a:r>
              <a:rPr lang="es-ES" sz="1800" b="0" i="0" dirty="0">
                <a:effectLst/>
                <a:latin typeface="Söhne"/>
              </a:rPr>
              <a:t> (AWS) que simplifica la implementación y administración de marcos de datos grandes, incluidos Hadoop, </a:t>
            </a:r>
            <a:r>
              <a:rPr lang="es-ES" sz="1800" b="0" i="0" dirty="0" err="1">
                <a:effectLst/>
                <a:latin typeface="Söhne"/>
              </a:rPr>
              <a:t>Spark</a:t>
            </a:r>
            <a:r>
              <a:rPr lang="es-ES" sz="1800" b="0" i="0" dirty="0">
                <a:effectLst/>
                <a:latin typeface="Söhne"/>
              </a:rPr>
              <a:t>, </a:t>
            </a:r>
            <a:r>
              <a:rPr lang="es-ES" sz="1800" b="0" i="0" dirty="0" err="1">
                <a:effectLst/>
                <a:latin typeface="Söhne"/>
              </a:rPr>
              <a:t>Flink</a:t>
            </a:r>
            <a:r>
              <a:rPr lang="es-ES" sz="1800" b="0" i="0" dirty="0">
                <a:effectLst/>
                <a:latin typeface="Söhne"/>
              </a:rPr>
              <a:t> y otros. Es una alternativa basada en la nube que te permite crear clústeres y centrarte en el procesamiento de datos sin lidiar con la gestión de la infraestructura.</a:t>
            </a:r>
          </a:p>
          <a:p>
            <a:r>
              <a:rPr lang="es-ES" sz="1800" b="1" i="0" dirty="0">
                <a:effectLst/>
                <a:latin typeface="Söhne"/>
              </a:rPr>
              <a:t>Cloudera: </a:t>
            </a:r>
            <a:r>
              <a:rPr lang="es-ES" sz="1800" b="0" i="0" dirty="0">
                <a:effectLst/>
                <a:latin typeface="Söhne"/>
              </a:rPr>
              <a:t>Cloudera proporciona una plataforma que incluye Hadoop y otras herramientas de datos grandes de código abierto, junto con capacidades de administración y supervisión. Su objetivo es simplificar la implementación y administración de tecnologías de datos grandes y ofrece soluciones tanto en las instalaciones como en la nube.</a:t>
            </a:r>
          </a:p>
        </p:txBody>
      </p:sp>
      <p:pic>
        <p:nvPicPr>
          <p:cNvPr id="3076" name="Picture 4" descr="Apache Flink - Wikipedia">
            <a:extLst>
              <a:ext uri="{FF2B5EF4-FFF2-40B4-BE49-F238E27FC236}">
                <a16:creationId xmlns:a16="http://schemas.microsoft.com/office/drawing/2014/main" id="{933DEA02-605E-F81F-CD43-E36A94CFA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325" y="1266826"/>
            <a:ext cx="3057525" cy="14954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WS White Paper in 5 Minutes or Less: Best Practices for Amazon EMR">
            <a:extLst>
              <a:ext uri="{FF2B5EF4-FFF2-40B4-BE49-F238E27FC236}">
                <a16:creationId xmlns:a16="http://schemas.microsoft.com/office/drawing/2014/main" id="{4B4F3ADF-02B3-F790-9AB8-9EC9CCC305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75" y="2909515"/>
            <a:ext cx="46101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Cloudera | La empresa de datos híbridos">
            <a:extLst>
              <a:ext uri="{FF2B5EF4-FFF2-40B4-BE49-F238E27FC236}">
                <a16:creationId xmlns:a16="http://schemas.microsoft.com/office/drawing/2014/main" id="{A9762B76-E8B5-D274-1125-75F683081C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5" t="38431" r="13135" b="35882"/>
          <a:stretch/>
        </p:blipFill>
        <p:spPr bwMode="auto">
          <a:xfrm>
            <a:off x="7877175" y="5412023"/>
            <a:ext cx="3333750" cy="62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447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0" name="Picture 18" descr="ibm-biginsight - HdfsTutorial">
            <a:extLst>
              <a:ext uri="{FF2B5EF4-FFF2-40B4-BE49-F238E27FC236}">
                <a16:creationId xmlns:a16="http://schemas.microsoft.com/office/drawing/2014/main" id="{52DE4CD7-288E-2438-F393-E51B944EF7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50016"/>
            <a:ext cx="3253531" cy="24426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B3A19C-43ED-208D-0B99-6D974CA95550}"/>
              </a:ext>
            </a:extLst>
          </p:cNvPr>
          <p:cNvSpPr>
            <a:spLocks noGrp="1"/>
          </p:cNvSpPr>
          <p:nvPr>
            <p:ph type="title"/>
          </p:nvPr>
        </p:nvSpPr>
        <p:spPr>
          <a:xfrm>
            <a:off x="447675" y="327026"/>
            <a:ext cx="10515600" cy="939800"/>
          </a:xfrm>
        </p:spPr>
        <p:txBody>
          <a:bodyPr/>
          <a:lstStyle/>
          <a:p>
            <a:r>
              <a:rPr lang="es-BO" dirty="0"/>
              <a:t>Opciones a Apache Hadoop</a:t>
            </a:r>
          </a:p>
        </p:txBody>
      </p:sp>
      <p:sp>
        <p:nvSpPr>
          <p:cNvPr id="3" name="Content Placeholder 2">
            <a:extLst>
              <a:ext uri="{FF2B5EF4-FFF2-40B4-BE49-F238E27FC236}">
                <a16:creationId xmlns:a16="http://schemas.microsoft.com/office/drawing/2014/main" id="{480DF071-01F0-05A4-9576-AC6173ADD329}"/>
              </a:ext>
            </a:extLst>
          </p:cNvPr>
          <p:cNvSpPr>
            <a:spLocks noGrp="1"/>
          </p:cNvSpPr>
          <p:nvPr>
            <p:ph idx="1"/>
          </p:nvPr>
        </p:nvSpPr>
        <p:spPr>
          <a:xfrm>
            <a:off x="309562" y="1138298"/>
            <a:ext cx="5867400" cy="5195095"/>
          </a:xfrm>
        </p:spPr>
        <p:txBody>
          <a:bodyPr>
            <a:normAutofit/>
          </a:bodyPr>
          <a:lstStyle/>
          <a:p>
            <a:r>
              <a:rPr lang="es-ES" sz="2000" b="1" i="0" dirty="0" err="1">
                <a:effectLst/>
                <a:latin typeface="Söhne"/>
              </a:rPr>
              <a:t>MapR</a:t>
            </a:r>
            <a:r>
              <a:rPr lang="es-ES" sz="2000" b="1" i="0" dirty="0">
                <a:effectLst/>
                <a:latin typeface="Söhne"/>
              </a:rPr>
              <a:t>: </a:t>
            </a:r>
            <a:r>
              <a:rPr lang="es-ES" sz="2000" b="0" i="0" dirty="0" err="1">
                <a:effectLst/>
                <a:latin typeface="Söhne"/>
              </a:rPr>
              <a:t>MapR</a:t>
            </a:r>
            <a:r>
              <a:rPr lang="es-ES" sz="2000" b="0" i="0" dirty="0">
                <a:effectLst/>
                <a:latin typeface="Söhne"/>
              </a:rPr>
              <a:t> ofrece su propia distribución de Hadoop con mejoras adicionales para un mejor rendimiento y confiabilidad. También proporciona capacidades para el procesamiento de datos en tiempo real, el procesamiento de transmisiones y la integración de datos.</a:t>
            </a:r>
          </a:p>
          <a:p>
            <a:r>
              <a:rPr lang="es-ES" sz="2000" b="1" i="0" dirty="0">
                <a:effectLst/>
                <a:latin typeface="Söhne"/>
              </a:rPr>
              <a:t>Google Cloud </a:t>
            </a:r>
            <a:r>
              <a:rPr lang="es-ES" sz="2000" b="1" i="0" dirty="0" err="1">
                <a:effectLst/>
                <a:latin typeface="Söhne"/>
              </a:rPr>
              <a:t>Dataproc</a:t>
            </a:r>
            <a:r>
              <a:rPr lang="es-ES" sz="2000" b="1" i="0" dirty="0">
                <a:effectLst/>
                <a:latin typeface="Söhne"/>
              </a:rPr>
              <a:t>: </a:t>
            </a:r>
            <a:r>
              <a:rPr lang="es-ES" sz="2000" b="0" i="0" dirty="0">
                <a:effectLst/>
                <a:latin typeface="Söhne"/>
              </a:rPr>
              <a:t>Similar a Amazon EMR, Google Cloud </a:t>
            </a:r>
            <a:r>
              <a:rPr lang="es-ES" sz="2000" b="0" i="0" dirty="0" err="1">
                <a:effectLst/>
                <a:latin typeface="Söhne"/>
              </a:rPr>
              <a:t>Dataproc</a:t>
            </a:r>
            <a:r>
              <a:rPr lang="es-ES" sz="2000" b="0" i="0" dirty="0">
                <a:effectLst/>
                <a:latin typeface="Söhne"/>
              </a:rPr>
              <a:t> es un servicio gestionado para ejecutar Apache Hadoop, </a:t>
            </a:r>
            <a:r>
              <a:rPr lang="es-ES" sz="2000" b="0" i="0" dirty="0" err="1">
                <a:effectLst/>
                <a:latin typeface="Söhne"/>
              </a:rPr>
              <a:t>Spark</a:t>
            </a:r>
            <a:r>
              <a:rPr lang="es-ES" sz="2000" b="0" i="0" dirty="0">
                <a:effectLst/>
                <a:latin typeface="Söhne"/>
              </a:rPr>
              <a:t> y otros marcos de datos grandes en Google Cloud </a:t>
            </a:r>
            <a:r>
              <a:rPr lang="es-ES" sz="2000" b="0" i="0" dirty="0" err="1">
                <a:effectLst/>
                <a:latin typeface="Söhne"/>
              </a:rPr>
              <a:t>Platform</a:t>
            </a:r>
            <a:r>
              <a:rPr lang="es-ES" sz="2000" b="0" i="0" dirty="0">
                <a:effectLst/>
                <a:latin typeface="Söhne"/>
              </a:rPr>
              <a:t>.</a:t>
            </a:r>
          </a:p>
          <a:p>
            <a:r>
              <a:rPr lang="es-ES" sz="2000" b="1" i="0" dirty="0">
                <a:effectLst/>
                <a:latin typeface="Söhne"/>
              </a:rPr>
              <a:t>Microsoft Azure HDInsight: </a:t>
            </a:r>
            <a:r>
              <a:rPr lang="es-ES" sz="2000" b="0" i="0" dirty="0">
                <a:effectLst/>
                <a:latin typeface="Söhne"/>
              </a:rPr>
              <a:t>Este es un servicio basado en la nube de Microsoft que ofrece Hadoop, </a:t>
            </a:r>
            <a:r>
              <a:rPr lang="es-ES" sz="2000" b="0" i="0" dirty="0" err="1">
                <a:effectLst/>
                <a:latin typeface="Söhne"/>
              </a:rPr>
              <a:t>Spark</a:t>
            </a:r>
            <a:r>
              <a:rPr lang="es-ES" sz="2000" b="0" i="0" dirty="0">
                <a:effectLst/>
                <a:latin typeface="Söhne"/>
              </a:rPr>
              <a:t> y otras herramientas de datos grandes como un servicio gestionado en la plataforma Azure.</a:t>
            </a:r>
          </a:p>
          <a:p>
            <a:r>
              <a:rPr lang="es-ES" sz="2000" b="1" i="0" dirty="0">
                <a:effectLst/>
                <a:latin typeface="Söhne"/>
              </a:rPr>
              <a:t>IBM </a:t>
            </a:r>
            <a:r>
              <a:rPr lang="es-ES" sz="2000" b="1" i="0" dirty="0" err="1">
                <a:effectLst/>
                <a:latin typeface="Söhne"/>
              </a:rPr>
              <a:t>BigInsights</a:t>
            </a:r>
            <a:r>
              <a:rPr lang="es-ES" sz="2000" b="1" i="0" dirty="0">
                <a:effectLst/>
                <a:latin typeface="Söhne"/>
              </a:rPr>
              <a:t>: </a:t>
            </a:r>
            <a:r>
              <a:rPr lang="es-ES" sz="2000" b="0" i="0" dirty="0">
                <a:effectLst/>
                <a:latin typeface="Söhne"/>
              </a:rPr>
              <a:t>IBM ofrece su propia distribución de Hadoop junto con herramientas adicionales para gobernanza de datos, integración y análisis.</a:t>
            </a:r>
          </a:p>
        </p:txBody>
      </p:sp>
      <p:pic>
        <p:nvPicPr>
          <p:cNvPr id="4" name="Picture 2" descr="MapR – Wikipedia">
            <a:extLst>
              <a:ext uri="{FF2B5EF4-FFF2-40B4-BE49-F238E27FC236}">
                <a16:creationId xmlns:a16="http://schemas.microsoft.com/office/drawing/2014/main" id="{5509EB24-289E-CA00-3864-6EBE3D2781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850" y="1138298"/>
            <a:ext cx="3314701" cy="117597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Google Cloud Dataproc · GitHub">
            <a:extLst>
              <a:ext uri="{FF2B5EF4-FFF2-40B4-BE49-F238E27FC236}">
                <a16:creationId xmlns:a16="http://schemas.microsoft.com/office/drawing/2014/main" id="{98289032-1453-2E2F-FCD4-5707B225F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2906" y="2269802"/>
            <a:ext cx="1600944" cy="160094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What's New with Azure HDInsight at //BUILD 2019 - Microsoft Community Hub">
            <a:extLst>
              <a:ext uri="{FF2B5EF4-FFF2-40B4-BE49-F238E27FC236}">
                <a16:creationId xmlns:a16="http://schemas.microsoft.com/office/drawing/2014/main" id="{E41C4066-9D94-C84D-F39A-20A6024AD2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012" b="18305"/>
          <a:stretch/>
        </p:blipFill>
        <p:spPr bwMode="auto">
          <a:xfrm>
            <a:off x="8572500" y="3405282"/>
            <a:ext cx="3390900" cy="1310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1936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6.1.4122"/>
  <p:tag name="SLIDO_PRESENTATION_ID" val="00000000-0000-0000-0000-000000000000"/>
  <p:tag name="SLIDO_EVENT_UUID" val="a1ffbdd1-63a9-4fef-9a4a-09b1e381b39f"/>
  <p:tag name="SLIDO_EVENT_SECTION_UUID" val="9b8d9f9b-6124-4dde-98ff-5d4dd10a688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1474</TotalTime>
  <Words>2141</Words>
  <Application>Microsoft Office PowerPoint</Application>
  <PresentationFormat>Widescreen</PresentationFormat>
  <Paragraphs>125</Paragraphs>
  <Slides>37</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Arial Nova</vt:lpstr>
      <vt:lpstr>Arial Nova Cond</vt:lpstr>
      <vt:lpstr>Calibri</vt:lpstr>
      <vt:lpstr>Calibri Light</vt:lpstr>
      <vt:lpstr>Grandview Display</vt:lpstr>
      <vt:lpstr>Impact</vt:lpstr>
      <vt:lpstr>Merriweather</vt:lpstr>
      <vt:lpstr>Söhne</vt:lpstr>
      <vt:lpstr>Office Theme</vt:lpstr>
      <vt:lpstr>Aplicaciones de Inteligencia Artificial en Economía y Finanzas</vt:lpstr>
      <vt:lpstr>Contenido</vt:lpstr>
      <vt:lpstr>Big Data e infraestructura de estimación e implementación de algoritmos de AI </vt:lpstr>
      <vt:lpstr>3 V’s: Volumen: Terabytes, petabytes o incluso exabytes que no pueden ser gestionados o procesados mediante sistemas convencionales (sensores, redes sociales, registros de transacciones)  Velocidad: se genera a una velocidad increíblemente rápida, en tiempo real o en intervalos muy cortos.   Variedad: Los datos masivos pueden presentar una amplia variedad de formatos y tipos, como texto, imágenes, audio, vídeo, datos geoespaciales, datos estructurados y no estructurados. </vt:lpstr>
      <vt:lpstr>Infraestructura</vt:lpstr>
      <vt:lpstr>Infraestructura</vt:lpstr>
      <vt:lpstr>Ecosistema Hadoop</vt:lpstr>
      <vt:lpstr>Opciones a Apache Hadoop</vt:lpstr>
      <vt:lpstr>Opciones a Apache Hadoop</vt:lpstr>
      <vt:lpstr>Opciones más accesibles en economía, finanzas y negocios</vt:lpstr>
      <vt:lpstr>Agentes artificiales</vt:lpstr>
      <vt:lpstr>Agentes artificiales</vt:lpstr>
      <vt:lpstr>Agentes artificiales</vt:lpstr>
      <vt:lpstr>Simulación basada en agentes artificiales</vt:lpstr>
      <vt:lpstr>Simulación basada en agentes artificiales: una analogía con Rick &amp; Morty…</vt:lpstr>
      <vt:lpstr>Simulación basada en agentes artificiales</vt:lpstr>
      <vt:lpstr>Simulación basada en agentes artificiales</vt:lpstr>
      <vt:lpstr>Simulación basada en agentes artificiales</vt:lpstr>
      <vt:lpstr>Simulación basada en agentes artificiales</vt:lpstr>
      <vt:lpstr>Simulación basada en agentes artificiales</vt:lpstr>
      <vt:lpstr>Simulación basada en agentes artificiales</vt:lpstr>
      <vt:lpstr>Simulación basada en agentes artificiales</vt:lpstr>
      <vt:lpstr>Simulación basada en agentes artificiales</vt:lpstr>
      <vt:lpstr>Simulación basada en agentes artificiales</vt:lpstr>
      <vt:lpstr>Simulación basada en agentes artificiales</vt:lpstr>
      <vt:lpstr>Parallel computing  (computación en paralelo)</vt:lpstr>
      <vt:lpstr>Parallel computing  (computación en paralelo)</vt:lpstr>
      <vt:lpstr>Parallel computing  (computación en paralelo)</vt:lpstr>
      <vt:lpstr>Parallel computing en MatLab (computación en paralelo)</vt:lpstr>
      <vt:lpstr>Computación en GPU</vt:lpstr>
      <vt:lpstr>Computación en GPU</vt:lpstr>
      <vt:lpstr>GPU computing en MatLab</vt:lpstr>
      <vt:lpstr>Transformación de voz a texto con Deepgram (en la nube)</vt:lpstr>
      <vt:lpstr>Transformación de voz a texto</vt:lpstr>
      <vt:lpstr>Transformación de voz a texto</vt:lpstr>
      <vt:lpstr>Transformación de voz a texto</vt:lpstr>
      <vt:lpstr>Transformación de voz a texto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Aplicaciones de Inteligencia Artificial en Economía y Finanzas</dc:title>
  <dc:creator>Rolando Gonzales Martinez</dc:creator>
  <cp:lastModifiedBy>Rolando Gonzales Martinez</cp:lastModifiedBy>
  <cp:revision>4</cp:revision>
  <dcterms:created xsi:type="dcterms:W3CDTF">2023-07-16T11:55:00Z</dcterms:created>
  <dcterms:modified xsi:type="dcterms:W3CDTF">2023-08-17T14:37:27Z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1.6.1.4122</vt:lpwstr>
  </property>
</Properties>
</file>